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59" r:id="rId4"/>
    <p:sldId id="268" r:id="rId5"/>
    <p:sldId id="262" r:id="rId6"/>
    <p:sldId id="269" r:id="rId7"/>
    <p:sldId id="270" r:id="rId8"/>
    <p:sldId id="267" r:id="rId9"/>
    <p:sldId id="271" r:id="rId10"/>
    <p:sldId id="273" r:id="rId11"/>
    <p:sldId id="272" r:id="rId12"/>
    <p:sldId id="274" r:id="rId13"/>
    <p:sldId id="275" r:id="rId14"/>
    <p:sldId id="26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7BC18-7191-4A24-AD3C-560279F07673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BE033-72D0-4936-8C75-CF36B6400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Знакомство с грибами мы начинаем с трубчатых шляпочных грибов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Ведь именно они наиболее ценятся в нашей стране.  Когда грибники хвастаются,  они  называют число найденных ими трубчатых грибов - белых, подберёзовиков, подосиновиков...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Знакомство с грибами мы начинаем с трубчатых шляпочных грибов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Ведь именно они наиболее ценятся в нашей стране.  Когда грибники хвастаются,  они  называют число найденных ими трубчатых грибов - белых, подберёзовиков, подосиновиков...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>
              <a:defRPr/>
            </a:pPr>
            <a:fld id="{C0259386-EEC4-4745-B790-4E8DA0B9510B}" type="slidenum">
              <a:rPr lang="ru-RU" sz="1200" smtClean="0">
                <a:latin typeface="Calibri" pitchFamily="34" charset="0"/>
                <a:cs typeface="+mn-cs"/>
              </a:rPr>
              <a:pPr algn="r">
                <a:defRPr/>
              </a:pPr>
              <a:t>10</a:t>
            </a:fld>
            <a:endParaRPr lang="ru-RU" sz="120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540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082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708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986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25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91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114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217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988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315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08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572D-5368-4400-83E2-81216AFB3D67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547C-9563-4871-B476-BE3285600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9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studarium.ru/article-test/1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10292"/>
            <a:ext cx="9144000" cy="2387600"/>
          </a:xfrm>
        </p:spPr>
        <p:txBody>
          <a:bodyPr>
            <a:normAutofit/>
          </a:bodyPr>
          <a:lstStyle/>
          <a:p>
            <a:r>
              <a:rPr lang="ru-RU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Микология</a:t>
            </a:r>
            <a:endParaRPr lang="ru-RU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82" y="5147693"/>
            <a:ext cx="2591974" cy="1350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7" y="3597762"/>
            <a:ext cx="3863643" cy="290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64957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j029897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234" y="306388"/>
            <a:ext cx="14393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Прямоугольник 2"/>
          <p:cNvSpPr>
            <a:spLocks noChangeArrowheads="1"/>
          </p:cNvSpPr>
          <p:nvPr/>
        </p:nvSpPr>
        <p:spPr bwMode="auto">
          <a:xfrm>
            <a:off x="2159001" y="522289"/>
            <a:ext cx="5863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Классификация шляпочных </a:t>
            </a:r>
          </a:p>
          <a:p>
            <a:r>
              <a:rPr lang="ru-RU" sz="3600" b="1"/>
              <a:t>грибов</a:t>
            </a:r>
          </a:p>
        </p:txBody>
      </p:sp>
      <p:graphicFrame>
        <p:nvGraphicFramePr>
          <p:cNvPr id="4" name="Organization Chart 2"/>
          <p:cNvGraphicFramePr>
            <a:graphicFrameLocks/>
          </p:cNvGraphicFramePr>
          <p:nvPr/>
        </p:nvGraphicFramePr>
        <p:xfrm>
          <a:off x="419101" y="1724025"/>
          <a:ext cx="11281833" cy="22098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pic>
        <p:nvPicPr>
          <p:cNvPr id="6" name="Picture 11" descr="Лисичка трубовидная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6484" y="3940176"/>
            <a:ext cx="5037667" cy="25701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6" name="Picture 12" descr="015-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667" y="3716338"/>
            <a:ext cx="4480984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512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subSp spid="_x0000_s512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512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subSp spid="_x0000_s512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512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subSp spid="_x0000_s512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" grpId="0" bld="depthByNod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j041190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34" y="306388"/>
            <a:ext cx="14393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48147" y="1379440"/>
            <a:ext cx="3903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Пластинчатые грибы</a:t>
            </a:r>
          </a:p>
        </p:txBody>
      </p:sp>
      <p:pic>
        <p:nvPicPr>
          <p:cNvPr id="10244" name="Picture 4" descr="plast_gr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54" y="2067950"/>
            <a:ext cx="5359610" cy="32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0007-011-Trubchatye-gri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700" y="1744394"/>
            <a:ext cx="4719597" cy="38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35040" y="815926"/>
            <a:ext cx="56271" cy="569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ха\Desktop\15df0ea2627af6a246f025aa11d1c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иха\Desktop\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" y="306340"/>
            <a:ext cx="4983593" cy="3745155"/>
          </a:xfrm>
          <a:prstGeom prst="rect">
            <a:avLst/>
          </a:prstGeom>
          <a:noFill/>
        </p:spPr>
      </p:pic>
      <p:pic>
        <p:nvPicPr>
          <p:cNvPr id="3" name="Picture 2" descr="D:\уроки\картинки\образование сп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771" y="3263705"/>
            <a:ext cx="6569140" cy="35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грибов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132" y="1043622"/>
            <a:ext cx="10515600" cy="4351338"/>
          </a:xfrm>
        </p:spPr>
        <p:txBody>
          <a:bodyPr/>
          <a:lstStyle/>
          <a:p>
            <a:r>
              <a:rPr lang="ru-RU" sz="3600" dirty="0" smtClean="0"/>
              <a:t>Учувствуют в круговороте веществ в природе,</a:t>
            </a:r>
          </a:p>
          <a:p>
            <a:r>
              <a:rPr lang="ru-RU" sz="3600" dirty="0" smtClean="0"/>
              <a:t>Вступают в симбиоз с растениями,</a:t>
            </a:r>
          </a:p>
          <a:p>
            <a:r>
              <a:rPr lang="ru-RU" sz="3600" dirty="0" smtClean="0"/>
              <a:t>Пища и место обитание для животных,</a:t>
            </a:r>
          </a:p>
          <a:p>
            <a:r>
              <a:rPr lang="ru-RU" sz="3600" dirty="0" smtClean="0"/>
              <a:t>Лекарство и пища для человека</a:t>
            </a:r>
          </a:p>
          <a:p>
            <a:r>
              <a:rPr lang="ru-RU" sz="3600" dirty="0" smtClean="0"/>
              <a:t>Некоторые вызывают заболевания и отравления у растений животных и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17" y="4403188"/>
            <a:ext cx="4882283" cy="2454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5079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034" y="0"/>
            <a:ext cx="9088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4751917" cy="22828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</a:rPr>
              <a:t>Микориза</a:t>
            </a:r>
            <a:b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  <a:t>Тесная связь между корнями растений и грибницей некоторых грибов (симбиоз).</a:t>
            </a:r>
            <a:endParaRPr lang="ru-RU" sz="4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381001"/>
            <a:ext cx="1178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/>
              <a:t>Лишайники </a:t>
            </a:r>
            <a:r>
              <a:rPr lang="ru-RU" altLang="ru-RU" sz="4000" i="0"/>
              <a:t>– это единые организмы, состоящие из гриба и водоросли и связанные симбиотическими отношениями.</a:t>
            </a:r>
          </a:p>
        </p:txBody>
      </p:sp>
      <p:pic>
        <p:nvPicPr>
          <p:cNvPr id="5" name="Picture 6" descr="форма талл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3200400"/>
            <a:ext cx="400473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Picture 2" descr="D:\уроки\картинки\лишайники стро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7" y="0"/>
            <a:ext cx="12189883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72800" cy="106680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chemeClr val="tx1"/>
                </a:solidFill>
                <a:latin typeface="Monotype Corsiva" pitchFamily="66" charset="0"/>
              </a:rPr>
              <a:t>Питание лишайников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828800" y="3048000"/>
            <a:ext cx="284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800" b="1"/>
              <a:t>водоросль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518400" y="3048000"/>
            <a:ext cx="284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800" b="1"/>
              <a:t>гриб</a:t>
            </a:r>
          </a:p>
        </p:txBody>
      </p:sp>
      <p:sp>
        <p:nvSpPr>
          <p:cNvPr id="14341" name="Text Box 20"/>
          <p:cNvSpPr txBox="1">
            <a:spLocks noChangeArrowheads="1"/>
          </p:cNvSpPr>
          <p:nvPr/>
        </p:nvSpPr>
        <p:spPr bwMode="auto">
          <a:xfrm>
            <a:off x="1604434" y="4456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800" i="0"/>
          </a:p>
        </p:txBody>
      </p:sp>
      <p:sp>
        <p:nvSpPr>
          <p:cNvPr id="14342" name="Line 30"/>
          <p:cNvSpPr>
            <a:spLocks noChangeShapeType="1"/>
          </p:cNvSpPr>
          <p:nvPr/>
        </p:nvSpPr>
        <p:spPr bwMode="auto">
          <a:xfrm>
            <a:off x="4673600" y="3505200"/>
            <a:ext cx="284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WordArt 35"/>
          <p:cNvSpPr>
            <a:spLocks noChangeArrowheads="1" noChangeShapeType="1" noTextEdit="1"/>
          </p:cNvSpPr>
          <p:nvPr/>
        </p:nvSpPr>
        <p:spPr bwMode="auto">
          <a:xfrm>
            <a:off x="2743200" y="2286000"/>
            <a:ext cx="6908800" cy="3657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2892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Воду и минеральные вещества</a:t>
            </a:r>
          </a:p>
        </p:txBody>
      </p:sp>
      <p:sp>
        <p:nvSpPr>
          <p:cNvPr id="14348" name="WordArt 39"/>
          <p:cNvSpPr>
            <a:spLocks noChangeArrowheads="1" noChangeShapeType="1" noTextEdit="1"/>
          </p:cNvSpPr>
          <p:nvPr/>
        </p:nvSpPr>
        <p:spPr bwMode="auto">
          <a:xfrm>
            <a:off x="2946400" y="1066801"/>
            <a:ext cx="6400800" cy="3038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0429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органические вещества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3826412" y="1547446"/>
            <a:ext cx="4445391" cy="11957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0800000">
            <a:off x="3500511" y="3992880"/>
            <a:ext cx="4445391" cy="11957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625600" y="533400"/>
            <a:ext cx="894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5400" b="1" i="0">
                <a:solidFill>
                  <a:schemeClr val="tx2"/>
                </a:solidFill>
                <a:latin typeface="Monotype Corsiva" pitchFamily="66" charset="0"/>
              </a:rPr>
              <a:t>Способы размножения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17600" y="4419600"/>
            <a:ext cx="487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/>
              <a:t>вегетативно </a:t>
            </a:r>
          </a:p>
          <a:p>
            <a:pPr algn="ctr" eaLnBrk="1" hangingPunct="1"/>
            <a:r>
              <a:rPr lang="ru-RU" altLang="ru-RU" b="1"/>
              <a:t>кусочками слоевища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2336800" y="2514600"/>
            <a:ext cx="2946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/>
              <a:t>бесполый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6908800" y="2514600"/>
            <a:ext cx="2946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/>
              <a:t>половой</a:t>
            </a:r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6299200" y="4419600"/>
            <a:ext cx="487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/>
              <a:t>специализированные</a:t>
            </a:r>
          </a:p>
          <a:p>
            <a:pPr algn="ctr" eaLnBrk="1" hangingPunct="1"/>
            <a:r>
              <a:rPr lang="ru-RU" altLang="ru-RU" b="1"/>
              <a:t> группы клеток</a:t>
            </a:r>
          </a:p>
        </p:txBody>
      </p:sp>
      <p:sp>
        <p:nvSpPr>
          <p:cNvPr id="15367" name="Line 21"/>
          <p:cNvSpPr>
            <a:spLocks noChangeShapeType="1"/>
          </p:cNvSpPr>
          <p:nvPr/>
        </p:nvSpPr>
        <p:spPr bwMode="auto">
          <a:xfrm>
            <a:off x="5994400" y="14478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22"/>
          <p:cNvSpPr>
            <a:spLocks noChangeShapeType="1"/>
          </p:cNvSpPr>
          <p:nvPr/>
        </p:nvSpPr>
        <p:spPr bwMode="auto">
          <a:xfrm>
            <a:off x="3759200" y="1981200"/>
            <a:ext cx="457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23"/>
          <p:cNvSpPr>
            <a:spLocks noChangeShapeType="1"/>
          </p:cNvSpPr>
          <p:nvPr/>
        </p:nvSpPr>
        <p:spPr bwMode="auto">
          <a:xfrm>
            <a:off x="3759200" y="1981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24"/>
          <p:cNvSpPr>
            <a:spLocks noChangeShapeType="1"/>
          </p:cNvSpPr>
          <p:nvPr/>
        </p:nvSpPr>
        <p:spPr bwMode="auto">
          <a:xfrm>
            <a:off x="8331200" y="1981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25"/>
          <p:cNvSpPr>
            <a:spLocks noChangeShapeType="1"/>
          </p:cNvSpPr>
          <p:nvPr/>
        </p:nvSpPr>
        <p:spPr bwMode="auto">
          <a:xfrm>
            <a:off x="3759200" y="34290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26"/>
          <p:cNvSpPr>
            <a:spLocks noChangeShapeType="1"/>
          </p:cNvSpPr>
          <p:nvPr/>
        </p:nvSpPr>
        <p:spPr bwMode="auto">
          <a:xfrm>
            <a:off x="2336800" y="3886200"/>
            <a:ext cx="4470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27"/>
          <p:cNvSpPr>
            <a:spLocks noChangeShapeType="1"/>
          </p:cNvSpPr>
          <p:nvPr/>
        </p:nvSpPr>
        <p:spPr bwMode="auto">
          <a:xfrm>
            <a:off x="6807200" y="3886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28"/>
          <p:cNvSpPr>
            <a:spLocks noChangeShapeType="1"/>
          </p:cNvSpPr>
          <p:nvPr/>
        </p:nvSpPr>
        <p:spPr bwMode="auto">
          <a:xfrm>
            <a:off x="2336800" y="3886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394" y="12660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Грибы</a:t>
            </a:r>
            <a:r>
              <a:rPr lang="ru-RU" sz="4400" dirty="0" smtClean="0"/>
              <a:t> </a:t>
            </a:r>
            <a:r>
              <a:rPr lang="ru-RU" sz="4400" dirty="0"/>
              <a:t>– одноклеточные или многоклеточные организмы, тело которых состоит из тонких белых нитей (гиф), образующих </a:t>
            </a:r>
            <a:r>
              <a:rPr lang="ru-RU" sz="4400" dirty="0" smtClean="0"/>
              <a:t>грибницу.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2" y="3690709"/>
            <a:ext cx="4239335" cy="282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87784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2" descr="D:\уроки\картинки\лишайника форм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5" name="Picture 2" descr="D:\уроки\картинки\[BI6ZD_16-01]_[SH_03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219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335" y="573601"/>
            <a:ext cx="10515600" cy="4351338"/>
          </a:xfrm>
        </p:spPr>
        <p:txBody>
          <a:bodyPr/>
          <a:lstStyle/>
          <a:p>
            <a:r>
              <a:rPr lang="ru-RU" sz="5400" b="1" i="1" dirty="0" smtClean="0"/>
              <a:t>задание </a:t>
            </a:r>
            <a:r>
              <a:rPr lang="ru-RU" sz="5400" b="1" dirty="0" smtClean="0"/>
              <a:t> </a:t>
            </a:r>
            <a:endParaRPr lang="en-US" sz="5400" b="1" dirty="0" smtClean="0"/>
          </a:p>
          <a:p>
            <a:r>
              <a:rPr lang="en-US" sz="5400" dirty="0" smtClean="0">
                <a:hlinkClick r:id="rId2"/>
              </a:rPr>
              <a:t>https://</a:t>
            </a:r>
            <a:r>
              <a:rPr lang="en-US" sz="5400" dirty="0" smtClean="0">
                <a:hlinkClick r:id="rId2"/>
              </a:rPr>
              <a:t>studarium.ru/article-test/139</a:t>
            </a:r>
            <a:endParaRPr lang="en-US" sz="5400" dirty="0" smtClean="0"/>
          </a:p>
          <a:p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71" y="4555012"/>
            <a:ext cx="3288257" cy="2052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115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95" y="1282499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Свойства грибов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668" y="2891691"/>
            <a:ext cx="10515600" cy="3597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	Растворенные вещества поглощают путем всасывания.</a:t>
            </a:r>
          </a:p>
          <a:p>
            <a:r>
              <a:rPr lang="ru-RU" dirty="0"/>
              <a:t> 	Не передвигаются.</a:t>
            </a:r>
          </a:p>
          <a:p>
            <a:r>
              <a:rPr lang="ru-RU" dirty="0"/>
              <a:t> 	Растут в течение всей жизни.	</a:t>
            </a:r>
          </a:p>
          <a:p>
            <a:r>
              <a:rPr lang="ru-RU" dirty="0"/>
              <a:t>	Питаются готовыми органическими веществами.</a:t>
            </a:r>
          </a:p>
          <a:p>
            <a:r>
              <a:rPr lang="ru-RU" dirty="0"/>
              <a:t> 	</a:t>
            </a:r>
            <a:r>
              <a:rPr lang="ru-RU" dirty="0" smtClean="0"/>
              <a:t>(Сапрофиты </a:t>
            </a:r>
            <a:r>
              <a:rPr lang="ru-RU" dirty="0"/>
              <a:t>и </a:t>
            </a:r>
            <a:r>
              <a:rPr lang="ru-RU" dirty="0" smtClean="0"/>
              <a:t>паразиты).</a:t>
            </a:r>
            <a:endParaRPr lang="ru-RU" dirty="0"/>
          </a:p>
          <a:p>
            <a:r>
              <a:rPr lang="ru-RU" dirty="0"/>
              <a:t> 	Клеточная </a:t>
            </a:r>
            <a:r>
              <a:rPr lang="ru-RU" dirty="0" smtClean="0"/>
              <a:t>стенка </a:t>
            </a:r>
            <a:r>
              <a:rPr lang="ru-RU" dirty="0"/>
              <a:t>содержит  органическое вещество – хитин. </a:t>
            </a:r>
          </a:p>
          <a:p>
            <a:r>
              <a:rPr lang="ru-RU" dirty="0"/>
              <a:t>         </a:t>
            </a:r>
            <a:r>
              <a:rPr lang="ru-RU" dirty="0" smtClean="0"/>
              <a:t> Одноклеточные </a:t>
            </a:r>
            <a:r>
              <a:rPr lang="ru-RU" dirty="0"/>
              <a:t>и многоклеточные организмы.</a:t>
            </a:r>
          </a:p>
          <a:p>
            <a:r>
              <a:rPr lang="ru-RU" dirty="0"/>
              <a:t>         </a:t>
            </a:r>
            <a:r>
              <a:rPr lang="ru-RU" dirty="0" smtClean="0"/>
              <a:t> Тело </a:t>
            </a:r>
            <a:r>
              <a:rPr lang="ru-RU" dirty="0"/>
              <a:t>гриба состоит из тонких белых нитей (гиф), образующих грибницу (мицелий)</a:t>
            </a:r>
          </a:p>
        </p:txBody>
      </p:sp>
      <p:pic>
        <p:nvPicPr>
          <p:cNvPr id="4" name="Picture 6" descr="Рис.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5" y="2507873"/>
            <a:ext cx="2699023" cy="3418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31" y="158715"/>
            <a:ext cx="3657143" cy="2591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99" y="323427"/>
            <a:ext cx="2957243" cy="2497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8359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\Desktop\27a2c7a2112bcb8c13d6a59ea9cfab9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246055" cy="695466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04" y="527014"/>
            <a:ext cx="3120788" cy="2340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04" y="3203326"/>
            <a:ext cx="3120788" cy="2340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9116"/>
            <a:ext cx="10515600" cy="721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грибов</a:t>
            </a:r>
            <a:b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отделы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7919" y="2149669"/>
            <a:ext cx="350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Хитридиомикота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7003" y="3105475"/>
            <a:ext cx="2207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Зигомикота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7909" y="2286272"/>
            <a:ext cx="1926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Оомикота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91322" y="3094338"/>
            <a:ext cx="2246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Аскомикота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42641" y="2338954"/>
            <a:ext cx="2916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Базидиомикота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89010" y="5059890"/>
            <a:ext cx="3948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Несоверш</a:t>
            </a:r>
            <a:r>
              <a:rPr lang="ru-RU" sz="2800" dirty="0" smtClean="0"/>
              <a:t>енные грибы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316406" y="1840194"/>
            <a:ext cx="1980949" cy="431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30240" y="2021940"/>
            <a:ext cx="1719974" cy="1113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056023" y="2055897"/>
            <a:ext cx="7246" cy="416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70496" y="1924004"/>
            <a:ext cx="1844146" cy="1326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883834" y="1924004"/>
            <a:ext cx="1659665" cy="512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50214" y="2021940"/>
            <a:ext cx="139612" cy="3169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8" descr="image0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7783" y="3092548"/>
            <a:ext cx="1708150" cy="1878013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3" y="2722947"/>
            <a:ext cx="2809517" cy="224761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2" y="3648126"/>
            <a:ext cx="1928671" cy="15429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21" y="2907145"/>
            <a:ext cx="1975948" cy="148196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04" y="3619555"/>
            <a:ext cx="2376286" cy="15946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27" y="5510785"/>
            <a:ext cx="1959613" cy="1471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5910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ха\Desktop\o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57538" cy="69652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ха\Desktop\f23d898d1300b7501fdf6c984f3ff972c1.jpg"/>
          <p:cNvPicPr>
            <a:picLocks noChangeAspect="1" noChangeArrowheads="1"/>
          </p:cNvPicPr>
          <p:nvPr/>
        </p:nvPicPr>
        <p:blipFill>
          <a:blip r:embed="rId2" cstate="print"/>
          <a:srcRect l="7034" t="7497" r="7638" b="6208"/>
          <a:stretch>
            <a:fillRect/>
          </a:stretch>
        </p:blipFill>
        <p:spPr bwMode="auto">
          <a:xfrm>
            <a:off x="-1" y="0"/>
            <a:ext cx="8651631" cy="6573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грибов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58" y="4195668"/>
            <a:ext cx="3532459" cy="2336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1" y="4308501"/>
            <a:ext cx="3174670" cy="211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7" t="22239" r="2477" b="5164"/>
          <a:stretch/>
        </p:blipFill>
        <p:spPr>
          <a:xfrm>
            <a:off x="313897" y="1359487"/>
            <a:ext cx="4640239" cy="2666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66" y="785528"/>
            <a:ext cx="4122834" cy="3114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49" y="4517410"/>
            <a:ext cx="3022804" cy="2015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2943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иха\Desktop\stroeniegriba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95360" cy="65783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160</Words>
  <Application>Microsoft Office PowerPoint</Application>
  <PresentationFormat>Произвольный</PresentationFormat>
  <Paragraphs>54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Микология</vt:lpstr>
      <vt:lpstr>Слайд 2</vt:lpstr>
      <vt:lpstr>Свойства грибов</vt:lpstr>
      <vt:lpstr>Слайд 4</vt:lpstr>
      <vt:lpstr>Разнообразие грибов отделы</vt:lpstr>
      <vt:lpstr>Слайд 6</vt:lpstr>
      <vt:lpstr>Слайд 7</vt:lpstr>
      <vt:lpstr>Роль грибов</vt:lpstr>
      <vt:lpstr>Слайд 9</vt:lpstr>
      <vt:lpstr>Слайд 10</vt:lpstr>
      <vt:lpstr>Слайд 11</vt:lpstr>
      <vt:lpstr>Слайд 12</vt:lpstr>
      <vt:lpstr>Слайд 13</vt:lpstr>
      <vt:lpstr>Роль грибов</vt:lpstr>
      <vt:lpstr>Микориза Тесная связь между корнями растений и грибницей некоторых грибов (симбиоз).</vt:lpstr>
      <vt:lpstr>Слайд 16</vt:lpstr>
      <vt:lpstr>Слайд 17</vt:lpstr>
      <vt:lpstr>Питание лишайников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Михаил</cp:lastModifiedBy>
  <cp:revision>24</cp:revision>
  <dcterms:created xsi:type="dcterms:W3CDTF">2017-10-12T17:35:33Z</dcterms:created>
  <dcterms:modified xsi:type="dcterms:W3CDTF">2022-01-07T08:26:39Z</dcterms:modified>
</cp:coreProperties>
</file>