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2" r:id="rId5"/>
    <p:sldId id="261" r:id="rId6"/>
    <p:sldId id="259" r:id="rId7"/>
    <p:sldId id="260" r:id="rId8"/>
    <p:sldId id="263" r:id="rId9"/>
    <p:sldId id="300" r:id="rId10"/>
    <p:sldId id="264" r:id="rId11"/>
    <p:sldId id="266" r:id="rId12"/>
    <p:sldId id="267" r:id="rId13"/>
    <p:sldId id="268" r:id="rId14"/>
    <p:sldId id="269" r:id="rId15"/>
    <p:sldId id="270" r:id="rId16"/>
    <p:sldId id="295" r:id="rId17"/>
    <p:sldId id="288" r:id="rId18"/>
    <p:sldId id="289" r:id="rId19"/>
    <p:sldId id="296" r:id="rId20"/>
    <p:sldId id="273" r:id="rId21"/>
    <p:sldId id="275" r:id="rId22"/>
    <p:sldId id="303" r:id="rId23"/>
    <p:sldId id="305" r:id="rId24"/>
    <p:sldId id="285" r:id="rId25"/>
    <p:sldId id="302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79" autoAdjust="0"/>
  </p:normalViewPr>
  <p:slideViewPr>
    <p:cSldViewPr>
      <p:cViewPr varScale="1">
        <p:scale>
          <a:sx n="74" d="100"/>
          <a:sy n="74" d="100"/>
        </p:scale>
        <p:origin x="-9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2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FB7560-0D5E-45B5-B49E-425B50AE02B5}" type="doc">
      <dgm:prSet loTypeId="urn:microsoft.com/office/officeart/2005/8/layout/hierarchy2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EE2D9C74-0116-488C-AA28-05AB01C097FA}">
      <dgm:prSet phldrT="[Текст]"/>
      <dgm:spPr/>
      <dgm:t>
        <a:bodyPr/>
        <a:lstStyle/>
        <a:p>
          <a:r>
            <a:rPr lang="ru-RU" dirty="0" smtClean="0"/>
            <a:t>Хромосомы</a:t>
          </a:r>
          <a:endParaRPr lang="ru-RU" dirty="0"/>
        </a:p>
      </dgm:t>
    </dgm:pt>
    <dgm:pt modelId="{61008B62-E3AA-4D72-9FC4-0C5B53BC1990}" type="parTrans" cxnId="{92281202-3845-40C7-B372-D365B677729A}">
      <dgm:prSet/>
      <dgm:spPr/>
      <dgm:t>
        <a:bodyPr/>
        <a:lstStyle/>
        <a:p>
          <a:endParaRPr lang="ru-RU"/>
        </a:p>
      </dgm:t>
    </dgm:pt>
    <dgm:pt modelId="{FFF8168A-AD57-49B7-9B83-0CF3E4503CD3}" type="sibTrans" cxnId="{92281202-3845-40C7-B372-D365B677729A}">
      <dgm:prSet/>
      <dgm:spPr/>
      <dgm:t>
        <a:bodyPr/>
        <a:lstStyle/>
        <a:p>
          <a:endParaRPr lang="ru-RU"/>
        </a:p>
      </dgm:t>
    </dgm:pt>
    <dgm:pt modelId="{846CAA21-4278-45A3-95B0-BB2FF517DFD0}">
      <dgm:prSet phldrT="[Текст]" custT="1"/>
      <dgm:spPr/>
      <dgm:t>
        <a:bodyPr/>
        <a:lstStyle/>
        <a:p>
          <a:r>
            <a:rPr lang="ru-RU" sz="4400" b="1" dirty="0" err="1" smtClean="0">
              <a:solidFill>
                <a:srgbClr val="C00000"/>
              </a:solidFill>
            </a:rPr>
            <a:t>Аутосомы</a:t>
          </a:r>
          <a:r>
            <a:rPr lang="ru-RU" sz="3600" dirty="0" smtClean="0">
              <a:solidFill>
                <a:srgbClr val="C00000"/>
              </a:solidFill>
            </a:rPr>
            <a:t> </a:t>
          </a:r>
        </a:p>
        <a:p>
          <a:r>
            <a:rPr lang="ru-RU" sz="2300" b="1" dirty="0" smtClean="0">
              <a:latin typeface="Times New Roman" pitchFamily="18" charset="0"/>
            </a:rPr>
            <a:t>хромосомы,  одинаковые у обоих полов</a:t>
          </a:r>
          <a:endParaRPr lang="ru-RU" sz="2300" dirty="0"/>
        </a:p>
      </dgm:t>
    </dgm:pt>
    <dgm:pt modelId="{D2789D0A-592C-426F-A1A8-5A64A2595F7C}" type="parTrans" cxnId="{B0237302-2A8E-4D0D-A298-D6CF7BC723A0}">
      <dgm:prSet/>
      <dgm:spPr/>
      <dgm:t>
        <a:bodyPr/>
        <a:lstStyle/>
        <a:p>
          <a:endParaRPr lang="ru-RU"/>
        </a:p>
      </dgm:t>
    </dgm:pt>
    <dgm:pt modelId="{45FFA93E-59B4-4570-9EC5-692A49A48526}" type="sibTrans" cxnId="{B0237302-2A8E-4D0D-A298-D6CF7BC723A0}">
      <dgm:prSet/>
      <dgm:spPr/>
      <dgm:t>
        <a:bodyPr/>
        <a:lstStyle/>
        <a:p>
          <a:endParaRPr lang="ru-RU"/>
        </a:p>
      </dgm:t>
    </dgm:pt>
    <dgm:pt modelId="{3B133B59-6299-4F27-AA7D-DD18E10227F2}">
      <dgm:prSet phldrT="[Текст]" custT="1"/>
      <dgm:spPr/>
      <dgm:t>
        <a:bodyPr/>
        <a:lstStyle/>
        <a:p>
          <a:pPr algn="ctr"/>
          <a:r>
            <a:rPr lang="ru-RU" sz="4400" b="1" dirty="0" smtClean="0">
              <a:solidFill>
                <a:srgbClr val="C00000"/>
              </a:solidFill>
            </a:rPr>
            <a:t>Половые</a:t>
          </a:r>
        </a:p>
        <a:p>
          <a:pPr algn="ctr"/>
          <a:r>
            <a:rPr lang="ru-RU" sz="2300" b="1" dirty="0" smtClean="0">
              <a:latin typeface="Times New Roman" pitchFamily="18" charset="0"/>
            </a:rPr>
            <a:t>хромосомы, по которым мужской и женский пол отличаются </a:t>
          </a:r>
        </a:p>
      </dgm:t>
    </dgm:pt>
    <dgm:pt modelId="{7E8DA2B9-3927-41F0-BC8A-E32BCC1F3C54}" type="parTrans" cxnId="{361C1EC0-978C-4483-A159-7B8D63005D7E}">
      <dgm:prSet/>
      <dgm:spPr/>
      <dgm:t>
        <a:bodyPr/>
        <a:lstStyle/>
        <a:p>
          <a:endParaRPr lang="ru-RU"/>
        </a:p>
      </dgm:t>
    </dgm:pt>
    <dgm:pt modelId="{34E9494D-E196-4C56-819F-E859D5AAD6EB}" type="sibTrans" cxnId="{361C1EC0-978C-4483-A159-7B8D63005D7E}">
      <dgm:prSet/>
      <dgm:spPr/>
      <dgm:t>
        <a:bodyPr/>
        <a:lstStyle/>
        <a:p>
          <a:endParaRPr lang="ru-RU"/>
        </a:p>
      </dgm:t>
    </dgm:pt>
    <dgm:pt modelId="{FBAFD4A0-87F9-4A9B-B558-7F75BCD64927}" type="pres">
      <dgm:prSet presAssocID="{AAFB7560-0D5E-45B5-B49E-425B50AE02B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6285F7-F220-4801-856F-841663DB6048}" type="pres">
      <dgm:prSet presAssocID="{EE2D9C74-0116-488C-AA28-05AB01C097FA}" presName="root1" presStyleCnt="0"/>
      <dgm:spPr/>
    </dgm:pt>
    <dgm:pt modelId="{D605231A-3A5B-4679-A3A1-EC42209389AC}" type="pres">
      <dgm:prSet presAssocID="{EE2D9C74-0116-488C-AA28-05AB01C097F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02DE68-7E78-4453-8E79-7EC6C8389515}" type="pres">
      <dgm:prSet presAssocID="{EE2D9C74-0116-488C-AA28-05AB01C097FA}" presName="level2hierChild" presStyleCnt="0"/>
      <dgm:spPr/>
    </dgm:pt>
    <dgm:pt modelId="{84E5519D-BD94-4784-830A-C18FD0410F08}" type="pres">
      <dgm:prSet presAssocID="{D2789D0A-592C-426F-A1A8-5A64A2595F7C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27E4B023-5097-42A3-BCAD-B7EC2C55B0D1}" type="pres">
      <dgm:prSet presAssocID="{D2789D0A-592C-426F-A1A8-5A64A2595F7C}" presName="connTx" presStyleLbl="parChTrans1D2" presStyleIdx="0" presStyleCnt="2"/>
      <dgm:spPr/>
      <dgm:t>
        <a:bodyPr/>
        <a:lstStyle/>
        <a:p>
          <a:endParaRPr lang="ru-RU"/>
        </a:p>
      </dgm:t>
    </dgm:pt>
    <dgm:pt modelId="{65957F41-EA33-425E-BEDF-F32F830DCCDF}" type="pres">
      <dgm:prSet presAssocID="{846CAA21-4278-45A3-95B0-BB2FF517DFD0}" presName="root2" presStyleCnt="0"/>
      <dgm:spPr/>
    </dgm:pt>
    <dgm:pt modelId="{7D4E6018-CB42-4CF7-A09F-A4D4DF345A70}" type="pres">
      <dgm:prSet presAssocID="{846CAA21-4278-45A3-95B0-BB2FF517DFD0}" presName="LevelTwoTextNode" presStyleLbl="node2" presStyleIdx="0" presStyleCnt="2" custScaleX="216590" custScaleY="1319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2C7FE0-6E67-4532-A609-D60B26C38035}" type="pres">
      <dgm:prSet presAssocID="{846CAA21-4278-45A3-95B0-BB2FF517DFD0}" presName="level3hierChild" presStyleCnt="0"/>
      <dgm:spPr/>
    </dgm:pt>
    <dgm:pt modelId="{55613767-AF9F-4DBC-AD87-93F013C447F4}" type="pres">
      <dgm:prSet presAssocID="{7E8DA2B9-3927-41F0-BC8A-E32BCC1F3C54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3F0B4B62-ECD4-4F01-9157-4C1E2E4F8B59}" type="pres">
      <dgm:prSet presAssocID="{7E8DA2B9-3927-41F0-BC8A-E32BCC1F3C54}" presName="connTx" presStyleLbl="parChTrans1D2" presStyleIdx="1" presStyleCnt="2"/>
      <dgm:spPr/>
      <dgm:t>
        <a:bodyPr/>
        <a:lstStyle/>
        <a:p>
          <a:endParaRPr lang="ru-RU"/>
        </a:p>
      </dgm:t>
    </dgm:pt>
    <dgm:pt modelId="{9F33DC19-10DF-43AC-9B2E-DEC0CCDD4334}" type="pres">
      <dgm:prSet presAssocID="{3B133B59-6299-4F27-AA7D-DD18E10227F2}" presName="root2" presStyleCnt="0"/>
      <dgm:spPr/>
    </dgm:pt>
    <dgm:pt modelId="{B5202A26-02A3-4DAE-BFBF-853D60F0BB1C}" type="pres">
      <dgm:prSet presAssocID="{3B133B59-6299-4F27-AA7D-DD18E10227F2}" presName="LevelTwoTextNode" presStyleLbl="node2" presStyleIdx="1" presStyleCnt="2" custScaleX="217733" custScaleY="1401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2393EE-90A7-420F-8661-ED84188C8234}" type="pres">
      <dgm:prSet presAssocID="{3B133B59-6299-4F27-AA7D-DD18E10227F2}" presName="level3hierChild" presStyleCnt="0"/>
      <dgm:spPr/>
    </dgm:pt>
  </dgm:ptLst>
  <dgm:cxnLst>
    <dgm:cxn modelId="{ECB83ADA-F6F8-4154-B674-820AD97E6E0D}" type="presOf" srcId="{EE2D9C74-0116-488C-AA28-05AB01C097FA}" destId="{D605231A-3A5B-4679-A3A1-EC42209389AC}" srcOrd="0" destOrd="0" presId="urn:microsoft.com/office/officeart/2005/8/layout/hierarchy2"/>
    <dgm:cxn modelId="{39A6F2C9-937B-4D9D-90EF-8051EBC08EEF}" type="presOf" srcId="{D2789D0A-592C-426F-A1A8-5A64A2595F7C}" destId="{84E5519D-BD94-4784-830A-C18FD0410F08}" srcOrd="0" destOrd="0" presId="urn:microsoft.com/office/officeart/2005/8/layout/hierarchy2"/>
    <dgm:cxn modelId="{DFDE0C73-9BA2-4BF0-9584-2509ACE01006}" type="presOf" srcId="{D2789D0A-592C-426F-A1A8-5A64A2595F7C}" destId="{27E4B023-5097-42A3-BCAD-B7EC2C55B0D1}" srcOrd="1" destOrd="0" presId="urn:microsoft.com/office/officeart/2005/8/layout/hierarchy2"/>
    <dgm:cxn modelId="{8E8F8282-3D87-4B9F-B99C-9FBB2F125D02}" type="presOf" srcId="{846CAA21-4278-45A3-95B0-BB2FF517DFD0}" destId="{7D4E6018-CB42-4CF7-A09F-A4D4DF345A70}" srcOrd="0" destOrd="0" presId="urn:microsoft.com/office/officeart/2005/8/layout/hierarchy2"/>
    <dgm:cxn modelId="{B0237302-2A8E-4D0D-A298-D6CF7BC723A0}" srcId="{EE2D9C74-0116-488C-AA28-05AB01C097FA}" destId="{846CAA21-4278-45A3-95B0-BB2FF517DFD0}" srcOrd="0" destOrd="0" parTransId="{D2789D0A-592C-426F-A1A8-5A64A2595F7C}" sibTransId="{45FFA93E-59B4-4570-9EC5-692A49A48526}"/>
    <dgm:cxn modelId="{E2C2FB96-1267-4E63-90FC-C468EC8A10BF}" type="presOf" srcId="{3B133B59-6299-4F27-AA7D-DD18E10227F2}" destId="{B5202A26-02A3-4DAE-BFBF-853D60F0BB1C}" srcOrd="0" destOrd="0" presId="urn:microsoft.com/office/officeart/2005/8/layout/hierarchy2"/>
    <dgm:cxn modelId="{92281202-3845-40C7-B372-D365B677729A}" srcId="{AAFB7560-0D5E-45B5-B49E-425B50AE02B5}" destId="{EE2D9C74-0116-488C-AA28-05AB01C097FA}" srcOrd="0" destOrd="0" parTransId="{61008B62-E3AA-4D72-9FC4-0C5B53BC1990}" sibTransId="{FFF8168A-AD57-49B7-9B83-0CF3E4503CD3}"/>
    <dgm:cxn modelId="{361C1EC0-978C-4483-A159-7B8D63005D7E}" srcId="{EE2D9C74-0116-488C-AA28-05AB01C097FA}" destId="{3B133B59-6299-4F27-AA7D-DD18E10227F2}" srcOrd="1" destOrd="0" parTransId="{7E8DA2B9-3927-41F0-BC8A-E32BCC1F3C54}" sibTransId="{34E9494D-E196-4C56-819F-E859D5AAD6EB}"/>
    <dgm:cxn modelId="{0ED526B7-EE15-4DF2-8A6B-4242BE1C0418}" type="presOf" srcId="{AAFB7560-0D5E-45B5-B49E-425B50AE02B5}" destId="{FBAFD4A0-87F9-4A9B-B558-7F75BCD64927}" srcOrd="0" destOrd="0" presId="urn:microsoft.com/office/officeart/2005/8/layout/hierarchy2"/>
    <dgm:cxn modelId="{6A47DA77-8870-4BF1-A3E0-5AC3B082EC64}" type="presOf" srcId="{7E8DA2B9-3927-41F0-BC8A-E32BCC1F3C54}" destId="{55613767-AF9F-4DBC-AD87-93F013C447F4}" srcOrd="0" destOrd="0" presId="urn:microsoft.com/office/officeart/2005/8/layout/hierarchy2"/>
    <dgm:cxn modelId="{B2BA8442-F5FF-40D8-AB89-138BADF6483B}" type="presOf" srcId="{7E8DA2B9-3927-41F0-BC8A-E32BCC1F3C54}" destId="{3F0B4B62-ECD4-4F01-9157-4C1E2E4F8B59}" srcOrd="1" destOrd="0" presId="urn:microsoft.com/office/officeart/2005/8/layout/hierarchy2"/>
    <dgm:cxn modelId="{D44455F3-C028-4629-8114-5518EE7933ED}" type="presParOf" srcId="{FBAFD4A0-87F9-4A9B-B558-7F75BCD64927}" destId="{B96285F7-F220-4801-856F-841663DB6048}" srcOrd="0" destOrd="0" presId="urn:microsoft.com/office/officeart/2005/8/layout/hierarchy2"/>
    <dgm:cxn modelId="{73142FB7-F213-4DE8-8D21-11CCC0654C03}" type="presParOf" srcId="{B96285F7-F220-4801-856F-841663DB6048}" destId="{D605231A-3A5B-4679-A3A1-EC42209389AC}" srcOrd="0" destOrd="0" presId="urn:microsoft.com/office/officeart/2005/8/layout/hierarchy2"/>
    <dgm:cxn modelId="{6B310771-E987-420B-A444-DDCE7333D695}" type="presParOf" srcId="{B96285F7-F220-4801-856F-841663DB6048}" destId="{A202DE68-7E78-4453-8E79-7EC6C8389515}" srcOrd="1" destOrd="0" presId="urn:microsoft.com/office/officeart/2005/8/layout/hierarchy2"/>
    <dgm:cxn modelId="{36F7176F-15DA-416D-A492-5047B6F3A9D5}" type="presParOf" srcId="{A202DE68-7E78-4453-8E79-7EC6C8389515}" destId="{84E5519D-BD94-4784-830A-C18FD0410F08}" srcOrd="0" destOrd="0" presId="urn:microsoft.com/office/officeart/2005/8/layout/hierarchy2"/>
    <dgm:cxn modelId="{191C5A33-809E-40A0-8CF0-569D831BC5D6}" type="presParOf" srcId="{84E5519D-BD94-4784-830A-C18FD0410F08}" destId="{27E4B023-5097-42A3-BCAD-B7EC2C55B0D1}" srcOrd="0" destOrd="0" presId="urn:microsoft.com/office/officeart/2005/8/layout/hierarchy2"/>
    <dgm:cxn modelId="{76B7602E-6694-4C3D-BF48-F1B195236019}" type="presParOf" srcId="{A202DE68-7E78-4453-8E79-7EC6C8389515}" destId="{65957F41-EA33-425E-BEDF-F32F830DCCDF}" srcOrd="1" destOrd="0" presId="urn:microsoft.com/office/officeart/2005/8/layout/hierarchy2"/>
    <dgm:cxn modelId="{4F3ADC32-BC49-4DD7-B683-910F78DF8B83}" type="presParOf" srcId="{65957F41-EA33-425E-BEDF-F32F830DCCDF}" destId="{7D4E6018-CB42-4CF7-A09F-A4D4DF345A70}" srcOrd="0" destOrd="0" presId="urn:microsoft.com/office/officeart/2005/8/layout/hierarchy2"/>
    <dgm:cxn modelId="{DF0B707C-BF37-4AF0-BE94-EEFF7C03D7DB}" type="presParOf" srcId="{65957F41-EA33-425E-BEDF-F32F830DCCDF}" destId="{2A2C7FE0-6E67-4532-A609-D60B26C38035}" srcOrd="1" destOrd="0" presId="urn:microsoft.com/office/officeart/2005/8/layout/hierarchy2"/>
    <dgm:cxn modelId="{AAA54AE0-CB66-4A98-BA8B-16FBD18BBEA2}" type="presParOf" srcId="{A202DE68-7E78-4453-8E79-7EC6C8389515}" destId="{55613767-AF9F-4DBC-AD87-93F013C447F4}" srcOrd="2" destOrd="0" presId="urn:microsoft.com/office/officeart/2005/8/layout/hierarchy2"/>
    <dgm:cxn modelId="{0E7881ED-082F-41C4-9551-28B92F2618DD}" type="presParOf" srcId="{55613767-AF9F-4DBC-AD87-93F013C447F4}" destId="{3F0B4B62-ECD4-4F01-9157-4C1E2E4F8B59}" srcOrd="0" destOrd="0" presId="urn:microsoft.com/office/officeart/2005/8/layout/hierarchy2"/>
    <dgm:cxn modelId="{21304737-8F68-4415-A9B4-7F3734676A4B}" type="presParOf" srcId="{A202DE68-7E78-4453-8E79-7EC6C8389515}" destId="{9F33DC19-10DF-43AC-9B2E-DEC0CCDD4334}" srcOrd="3" destOrd="0" presId="urn:microsoft.com/office/officeart/2005/8/layout/hierarchy2"/>
    <dgm:cxn modelId="{98534305-BD1F-46E5-8E50-FFEEDF423378}" type="presParOf" srcId="{9F33DC19-10DF-43AC-9B2E-DEC0CCDD4334}" destId="{B5202A26-02A3-4DAE-BFBF-853D60F0BB1C}" srcOrd="0" destOrd="0" presId="urn:microsoft.com/office/officeart/2005/8/layout/hierarchy2"/>
    <dgm:cxn modelId="{F4FD2A32-88EE-42C5-8001-336AB6F323D9}" type="presParOf" srcId="{9F33DC19-10DF-43AC-9B2E-DEC0CCDD4334}" destId="{D62393EE-90A7-420F-8661-ED84188C823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7DB9D-DDF5-4DC4-98DB-456FB926EC8E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26E69-2D0A-4B58-B69E-9FF6EBE60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37180-133A-47BF-9D2E-6B8CF36958F6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C8179-E6EF-43BE-A5ED-4920B95AF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19A37-4C59-4FD1-A1D6-E8D65315CC08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E8340-7F5F-4EA5-A9C1-3F0E1871A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277BC-9154-4F68-B93D-82D52D8B24D7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1366D-2D36-4B70-BD9B-86B49E96C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BAC9C-EB74-445E-87D9-098915B3B11B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7E306-A91E-43BE-8B2E-D5A006BD9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168BA-A572-466E-98A4-33A777BA55CB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663B8-2ED1-40E2-99DB-448DE0D6B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3A54B-693F-4517-A95C-293F8E3FDB27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2E046-63B4-4ED3-B104-356A3F4FF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923AA-084A-447C-99E4-51EA4E7E54F6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218FF-B011-4DD3-828F-D16C5205A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04FFF-AA9D-45EA-8477-FE74A0F8CB3A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602CF-4D96-4C6B-952C-DCAFD62BFD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8DF29-13D0-4FA3-A7EC-D7ED8F3E5634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B9F3F-22C5-458E-981B-CF80B1F34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960B6-4516-4774-AA61-2B49639BD207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09A50-2443-4E52-B204-5DAC4189F8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50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1B2E3D-A09A-40DC-AA05-89E0229163F0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E7A787-7144-454F-A875-18CECBBE4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eturok.ru/lesson/biology/10-klass/osnovy-genetiki/geneticheskoe-opredelenie-pol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3850" y="765175"/>
            <a:ext cx="8358188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Генетика пола. Сцепленное с полом наследование.</a:t>
            </a:r>
          </a:p>
        </p:txBody>
      </p:sp>
      <p:pic>
        <p:nvPicPr>
          <p:cNvPr id="5" name="Picture 8" descr="XYCh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3716338"/>
            <a:ext cx="3097213" cy="2724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24075" y="260350"/>
            <a:ext cx="489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 урока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2763838" y="2924175"/>
            <a:ext cx="63801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hlinkClick r:id="rId3"/>
              </a:rPr>
              <a:t>https://interneturok.ru/lesson/biology/10-klass/osnovy-genetiki/geneticheskoe-opredelenie-pola</a:t>
            </a:r>
            <a:endParaRPr lang="ru-RU"/>
          </a:p>
          <a:p>
            <a:endParaRPr lang="ru-RU"/>
          </a:p>
        </p:txBody>
      </p:sp>
      <p:sp>
        <p:nvSpPr>
          <p:cNvPr id="13317" name="AutoShape 6"/>
          <p:cNvSpPr>
            <a:spLocks noChangeArrowheads="1"/>
          </p:cNvSpPr>
          <p:nvPr/>
        </p:nvSpPr>
        <p:spPr bwMode="auto">
          <a:xfrm>
            <a:off x="611188" y="2781300"/>
            <a:ext cx="1800225" cy="792163"/>
          </a:xfrm>
          <a:prstGeom prst="rightArrow">
            <a:avLst>
              <a:gd name="adj1" fmla="val 50000"/>
              <a:gd name="adj2" fmla="val 568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Видео урок</a:t>
            </a:r>
          </a:p>
        </p:txBody>
      </p:sp>
      <p:pic>
        <p:nvPicPr>
          <p:cNvPr id="13318" name="Picture 7" descr="buch03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1484313"/>
            <a:ext cx="135731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8"/>
          <p:cNvSpPr>
            <a:spLocks noChangeArrowheads="1"/>
          </p:cNvSpPr>
          <p:nvPr/>
        </p:nvSpPr>
        <p:spPr bwMode="auto">
          <a:xfrm>
            <a:off x="2987675" y="2205038"/>
            <a:ext cx="4572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i="1">
                <a:solidFill>
                  <a:schemeClr val="bg1"/>
                </a:solidFill>
              </a:rPr>
              <a:t>Параграф </a:t>
            </a:r>
            <a:r>
              <a:rPr lang="ru-RU" i="1">
                <a:solidFill>
                  <a:schemeClr val="bg1"/>
                </a:solidFill>
              </a:rPr>
              <a:t>9.4 (285-289)</a:t>
            </a:r>
            <a:endParaRPr lang="uk-UA" i="1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ru-RU" sz="3200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1"/>
          <p:cNvSpPr>
            <a:spLocks noChangeArrowheads="1"/>
          </p:cNvSpPr>
          <p:nvPr/>
        </p:nvSpPr>
        <p:spPr bwMode="auto">
          <a:xfrm>
            <a:off x="714375" y="857250"/>
            <a:ext cx="78581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C00000"/>
                </a:solidFill>
                <a:latin typeface="Times New Roman" pitchFamily="18" charset="0"/>
              </a:rPr>
              <a:t>Существует   5 типов хромосомного    определения   пола:</a:t>
            </a:r>
            <a:endParaRPr lang="ru-RU" sz="600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85750"/>
            <a:ext cx="7900988" cy="1143000"/>
          </a:xfrm>
        </p:spPr>
        <p:txBody>
          <a:bodyPr/>
          <a:lstStyle/>
          <a:p>
            <a:pPr algn="l" eaLnBrk="1" hangingPunct="1"/>
            <a:r>
              <a:rPr lang="ru-RU" b="1" smtClean="0">
                <a:solidFill>
                  <a:schemeClr val="bg1"/>
                </a:solidFill>
                <a:latin typeface="Times New Roman" pitchFamily="18" charset="0"/>
              </a:rPr>
              <a:t>1 тип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2363" y="692150"/>
            <a:ext cx="3960812" cy="54737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latin typeface="Times New Roman" pitchFamily="18" charset="0"/>
              </a:rPr>
              <a:t>Характерен для млекопитающих, червей, ракообразных, большинства насекомых, земноводных, некоторых рыб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1979613" y="620713"/>
            <a:ext cx="30972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latin typeface="Calibri" pitchFamily="34" charset="0"/>
              </a:rPr>
              <a:t>   </a:t>
            </a:r>
            <a:r>
              <a:rPr lang="ru-RU" sz="4000" b="1">
                <a:solidFill>
                  <a:schemeClr val="bg1"/>
                </a:solidFill>
                <a:latin typeface="Times New Roman" pitchFamily="18" charset="0"/>
              </a:rPr>
              <a:t>ХХ,      ХУ</a:t>
            </a:r>
          </a:p>
        </p:txBody>
      </p:sp>
      <p:sp>
        <p:nvSpPr>
          <p:cNvPr id="24580" name="Oval 5"/>
          <p:cNvSpPr>
            <a:spLocks noChangeArrowheads="1"/>
          </p:cNvSpPr>
          <p:nvPr/>
        </p:nvSpPr>
        <p:spPr bwMode="auto">
          <a:xfrm>
            <a:off x="2124075" y="836613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1" name="Oval 6"/>
          <p:cNvSpPr>
            <a:spLocks noChangeArrowheads="1"/>
          </p:cNvSpPr>
          <p:nvPr/>
        </p:nvSpPr>
        <p:spPr bwMode="auto">
          <a:xfrm>
            <a:off x="3563938" y="836613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 flipV="1">
            <a:off x="3779838" y="692150"/>
            <a:ext cx="215900" cy="1444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>
            <a:off x="2268538" y="1052513"/>
            <a:ext cx="0" cy="2889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>
            <a:off x="2195513" y="1268413"/>
            <a:ext cx="14446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4585" name="Picture 11" descr="бегемо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700213"/>
            <a:ext cx="4321175" cy="32416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475163" cy="1143000"/>
          </a:xfrm>
        </p:spPr>
        <p:txBody>
          <a:bodyPr/>
          <a:lstStyle/>
          <a:p>
            <a:pPr algn="l" eaLnBrk="1" hangingPunct="1"/>
            <a:r>
              <a:rPr lang="ru-RU" b="1" smtClean="0">
                <a:solidFill>
                  <a:srgbClr val="C00000"/>
                </a:solidFill>
                <a:latin typeface="Times New Roman" pitchFamily="18" charset="0"/>
              </a:rPr>
              <a:t>2 тип</a:t>
            </a:r>
          </a:p>
        </p:txBody>
      </p:sp>
      <p:sp>
        <p:nvSpPr>
          <p:cNvPr id="256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48263" y="981075"/>
            <a:ext cx="3995737" cy="452596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latin typeface="Times New Roman" pitchFamily="18" charset="0"/>
              </a:rPr>
              <a:t>Характерен для птиц, пресмыкающихся, некоторых земноводных и рыб, некоторых насекомых (чешуекрылых)</a:t>
            </a: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1979613" y="620713"/>
            <a:ext cx="34559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chemeClr val="bg1"/>
                </a:solidFill>
                <a:latin typeface="Times New Roman" pitchFamily="18" charset="0"/>
              </a:rPr>
              <a:t>      </a:t>
            </a:r>
            <a:r>
              <a:rPr lang="ru-RU" sz="4400" b="1">
                <a:solidFill>
                  <a:schemeClr val="bg1"/>
                </a:solidFill>
                <a:latin typeface="Times New Roman" pitchFamily="18" charset="0"/>
              </a:rPr>
              <a:t>ХУ     ХХ</a:t>
            </a:r>
          </a:p>
        </p:txBody>
      </p:sp>
      <p:sp>
        <p:nvSpPr>
          <p:cNvPr id="25604" name="Oval 6"/>
          <p:cNvSpPr>
            <a:spLocks noChangeArrowheads="1"/>
          </p:cNvSpPr>
          <p:nvPr/>
        </p:nvSpPr>
        <p:spPr bwMode="auto">
          <a:xfrm>
            <a:off x="2339975" y="836613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5" name="Oval 7"/>
          <p:cNvSpPr>
            <a:spLocks noChangeArrowheads="1"/>
          </p:cNvSpPr>
          <p:nvPr/>
        </p:nvSpPr>
        <p:spPr bwMode="auto">
          <a:xfrm>
            <a:off x="3779838" y="836613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6" name="Line 8"/>
          <p:cNvSpPr>
            <a:spLocks noChangeShapeType="1"/>
          </p:cNvSpPr>
          <p:nvPr/>
        </p:nvSpPr>
        <p:spPr bwMode="auto">
          <a:xfrm flipV="1">
            <a:off x="3995738" y="765175"/>
            <a:ext cx="215900" cy="1428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07" name="Line 9"/>
          <p:cNvSpPr>
            <a:spLocks noChangeShapeType="1"/>
          </p:cNvSpPr>
          <p:nvPr/>
        </p:nvSpPr>
        <p:spPr bwMode="auto">
          <a:xfrm>
            <a:off x="2484438" y="981075"/>
            <a:ext cx="0" cy="2889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8" name="Line 10"/>
          <p:cNvSpPr>
            <a:spLocks noChangeShapeType="1"/>
          </p:cNvSpPr>
          <p:nvPr/>
        </p:nvSpPr>
        <p:spPr bwMode="auto">
          <a:xfrm>
            <a:off x="2339975" y="1196975"/>
            <a:ext cx="2159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5609" name="Picture 12" descr="пелика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773238"/>
            <a:ext cx="4897437" cy="36734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683000" cy="1143000"/>
          </a:xfrm>
        </p:spPr>
        <p:txBody>
          <a:bodyPr/>
          <a:lstStyle/>
          <a:p>
            <a:pPr algn="l" eaLnBrk="1" hangingPunct="1"/>
            <a:r>
              <a:rPr lang="ru-RU" b="1" smtClean="0">
                <a:solidFill>
                  <a:srgbClr val="C00000"/>
                </a:solidFill>
                <a:latin typeface="Times New Roman" pitchFamily="18" charset="0"/>
              </a:rPr>
              <a:t>3 тип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34025" y="1196975"/>
            <a:ext cx="3609975" cy="489585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latin typeface="Times New Roman" pitchFamily="18" charset="0"/>
              </a:rPr>
              <a:t>(0 обозначает отсутствие хромосом) встречается у некоторых насекомых (прямокрылые)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2268538" y="549275"/>
            <a:ext cx="3168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chemeClr val="bg1"/>
                </a:solidFill>
                <a:latin typeface="Times New Roman" pitchFamily="18" charset="0"/>
              </a:rPr>
              <a:t>  Х</a:t>
            </a:r>
            <a:r>
              <a:rPr lang="en-US" sz="4400" b="1">
                <a:solidFill>
                  <a:schemeClr val="bg1"/>
                </a:solidFill>
                <a:latin typeface="Times New Roman" pitchFamily="18" charset="0"/>
              </a:rPr>
              <a:t>X</a:t>
            </a:r>
            <a:r>
              <a:rPr lang="ru-RU" sz="4400" b="1">
                <a:solidFill>
                  <a:schemeClr val="bg1"/>
                </a:solidFill>
                <a:latin typeface="Times New Roman" pitchFamily="18" charset="0"/>
              </a:rPr>
              <a:t>     Х0</a:t>
            </a:r>
          </a:p>
        </p:txBody>
      </p:sp>
      <p:sp>
        <p:nvSpPr>
          <p:cNvPr id="26628" name="Oval 5"/>
          <p:cNvSpPr>
            <a:spLocks noChangeArrowheads="1"/>
          </p:cNvSpPr>
          <p:nvPr/>
        </p:nvSpPr>
        <p:spPr bwMode="auto">
          <a:xfrm>
            <a:off x="2195513" y="836613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29" name="Oval 6"/>
          <p:cNvSpPr>
            <a:spLocks noChangeArrowheads="1"/>
          </p:cNvSpPr>
          <p:nvPr/>
        </p:nvSpPr>
        <p:spPr bwMode="auto">
          <a:xfrm>
            <a:off x="3563938" y="836613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30" name="Line 7"/>
          <p:cNvSpPr>
            <a:spLocks noChangeShapeType="1"/>
          </p:cNvSpPr>
          <p:nvPr/>
        </p:nvSpPr>
        <p:spPr bwMode="auto">
          <a:xfrm>
            <a:off x="2339975" y="1052513"/>
            <a:ext cx="0" cy="215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1" name="Line 8"/>
          <p:cNvSpPr>
            <a:spLocks noChangeShapeType="1"/>
          </p:cNvSpPr>
          <p:nvPr/>
        </p:nvSpPr>
        <p:spPr bwMode="auto">
          <a:xfrm>
            <a:off x="2268538" y="1196975"/>
            <a:ext cx="1428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2" name="Line 9"/>
          <p:cNvSpPr>
            <a:spLocks noChangeShapeType="1"/>
          </p:cNvSpPr>
          <p:nvPr/>
        </p:nvSpPr>
        <p:spPr bwMode="auto">
          <a:xfrm flipV="1">
            <a:off x="3779838" y="692150"/>
            <a:ext cx="215900" cy="215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6633" name="Picture 10" descr="кузнеч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600" y="1628775"/>
            <a:ext cx="5035550" cy="37592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898900" cy="1143000"/>
          </a:xfrm>
        </p:spPr>
        <p:txBody>
          <a:bodyPr/>
          <a:lstStyle/>
          <a:p>
            <a:pPr algn="l" eaLnBrk="1" hangingPunct="1"/>
            <a:r>
              <a:rPr lang="ru-RU" b="1" smtClean="0">
                <a:solidFill>
                  <a:srgbClr val="C00000"/>
                </a:solidFill>
                <a:latin typeface="Times New Roman" pitchFamily="18" charset="0"/>
              </a:rPr>
              <a:t>4 тип</a:t>
            </a:r>
          </a:p>
        </p:txBody>
      </p:sp>
      <p:sp>
        <p:nvSpPr>
          <p:cNvPr id="2765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676900" y="1484313"/>
            <a:ext cx="3467100" cy="452596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latin typeface="Times New Roman" pitchFamily="18" charset="0"/>
              </a:rPr>
              <a:t>Встречается у некоторых насекомых (равнокрылые- цикады, тли)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2700338" y="447675"/>
            <a:ext cx="25034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4400" b="1">
                <a:solidFill>
                  <a:schemeClr val="bg1"/>
                </a:solidFill>
                <a:latin typeface="Times New Roman" pitchFamily="18" charset="0"/>
              </a:rPr>
              <a:t>Х0      Х</a:t>
            </a:r>
            <a:r>
              <a:rPr lang="en-US" sz="4400" b="1">
                <a:solidFill>
                  <a:schemeClr val="bg1"/>
                </a:solidFill>
                <a:latin typeface="Times New Roman" pitchFamily="18" charset="0"/>
              </a:rPr>
              <a:t>X</a:t>
            </a:r>
            <a:endParaRPr lang="ru-RU" sz="4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7652" name="Oval 6"/>
          <p:cNvSpPr>
            <a:spLocks noChangeArrowheads="1"/>
          </p:cNvSpPr>
          <p:nvPr/>
        </p:nvSpPr>
        <p:spPr bwMode="auto">
          <a:xfrm>
            <a:off x="2268538" y="765175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53" name="Oval 7"/>
          <p:cNvSpPr>
            <a:spLocks noChangeArrowheads="1"/>
          </p:cNvSpPr>
          <p:nvPr/>
        </p:nvSpPr>
        <p:spPr bwMode="auto">
          <a:xfrm>
            <a:off x="3851275" y="765175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54" name="Line 9"/>
          <p:cNvSpPr>
            <a:spLocks noChangeShapeType="1"/>
          </p:cNvSpPr>
          <p:nvPr/>
        </p:nvSpPr>
        <p:spPr bwMode="auto">
          <a:xfrm>
            <a:off x="2411413" y="981075"/>
            <a:ext cx="0" cy="2873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5" name="Line 10"/>
          <p:cNvSpPr>
            <a:spLocks noChangeShapeType="1"/>
          </p:cNvSpPr>
          <p:nvPr/>
        </p:nvSpPr>
        <p:spPr bwMode="auto">
          <a:xfrm>
            <a:off x="2339975" y="1125538"/>
            <a:ext cx="1444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6" name="Line 11"/>
          <p:cNvSpPr>
            <a:spLocks noChangeShapeType="1"/>
          </p:cNvSpPr>
          <p:nvPr/>
        </p:nvSpPr>
        <p:spPr bwMode="auto">
          <a:xfrm flipV="1">
            <a:off x="4067175" y="692150"/>
            <a:ext cx="144463" cy="1444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7657" name="Picture 12" descr="53-19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557338"/>
            <a:ext cx="4679950" cy="397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043363" cy="1143000"/>
          </a:xfrm>
        </p:spPr>
        <p:txBody>
          <a:bodyPr/>
          <a:lstStyle/>
          <a:p>
            <a:pPr algn="l" eaLnBrk="1" hangingPunct="1"/>
            <a:r>
              <a:rPr lang="ru-RU" b="1" smtClean="0">
                <a:solidFill>
                  <a:srgbClr val="C00000"/>
                </a:solidFill>
                <a:latin typeface="Times New Roman" pitchFamily="18" charset="0"/>
              </a:rPr>
              <a:t>5 тип</a:t>
            </a:r>
          </a:p>
        </p:txBody>
      </p:sp>
      <p:sp>
        <p:nvSpPr>
          <p:cNvPr id="286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292725" y="908050"/>
            <a:ext cx="3851275" cy="4525963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</a:rPr>
              <a:t>Встречается у пчел и муравьев: самцы развиваются из неоплодотворенных гаплоидных яйцеклеток (партеногенез), самки – из оплодотворенных диплоидных).</a:t>
            </a: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2124075" y="188913"/>
            <a:ext cx="3024188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chemeClr val="bg1"/>
                </a:solidFill>
                <a:latin typeface="Times New Roman" pitchFamily="18" charset="0"/>
              </a:rPr>
              <a:t>Гаплоидно-диплоидный тип</a:t>
            </a:r>
          </a:p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en-US" sz="4000" b="1">
                <a:solidFill>
                  <a:schemeClr val="bg1"/>
                </a:solidFill>
                <a:latin typeface="Times New Roman" pitchFamily="18" charset="0"/>
              </a:rPr>
              <a:t>n      n</a:t>
            </a:r>
            <a:endParaRPr lang="ru-RU" sz="40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8676" name="Oval 6"/>
          <p:cNvSpPr>
            <a:spLocks noChangeArrowheads="1"/>
          </p:cNvSpPr>
          <p:nvPr/>
        </p:nvSpPr>
        <p:spPr bwMode="auto">
          <a:xfrm>
            <a:off x="2339975" y="2276475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77" name="Oval 7"/>
          <p:cNvSpPr>
            <a:spLocks noChangeArrowheads="1"/>
          </p:cNvSpPr>
          <p:nvPr/>
        </p:nvSpPr>
        <p:spPr bwMode="auto">
          <a:xfrm>
            <a:off x="3708400" y="2276475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78" name="Line 8"/>
          <p:cNvSpPr>
            <a:spLocks noChangeShapeType="1"/>
          </p:cNvSpPr>
          <p:nvPr/>
        </p:nvSpPr>
        <p:spPr bwMode="auto">
          <a:xfrm>
            <a:off x="2484438" y="2492375"/>
            <a:ext cx="0" cy="215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9" name="Line 9"/>
          <p:cNvSpPr>
            <a:spLocks noChangeShapeType="1"/>
          </p:cNvSpPr>
          <p:nvPr/>
        </p:nvSpPr>
        <p:spPr bwMode="auto">
          <a:xfrm>
            <a:off x="2411413" y="2636838"/>
            <a:ext cx="14446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0" name="Line 10"/>
          <p:cNvSpPr>
            <a:spLocks noChangeShapeType="1"/>
          </p:cNvSpPr>
          <p:nvPr/>
        </p:nvSpPr>
        <p:spPr bwMode="auto">
          <a:xfrm flipV="1">
            <a:off x="3851275" y="2133600"/>
            <a:ext cx="215900" cy="215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8681" name="Picture 11" descr="муравей лесн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857500"/>
            <a:ext cx="4714875" cy="36068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179388" y="157163"/>
            <a:ext cx="6923087" cy="792162"/>
          </a:xfrm>
        </p:spPr>
        <p:txBody>
          <a:bodyPr/>
          <a:lstStyle/>
          <a:p>
            <a:pPr algn="ctr" eaLnBrk="1" hangingPunct="1"/>
            <a:r>
              <a:rPr lang="ru-RU" sz="4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Интересные факты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613"/>
            <a:ext cx="6840538" cy="31527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крокодилов </a:t>
            </a:r>
            <a:r>
              <a:rPr lang="ru-RU" sz="2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обнаружены половые хромосомы</a:t>
            </a:r>
            <a:r>
              <a:rPr lang="ru-RU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 зародыша, развивающегося в яйце, зависит от температуры окружающей среды: при высоких температурах развивается больше </a:t>
            </a:r>
            <a:r>
              <a:rPr lang="ru-RU" sz="2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самок</a:t>
            </a:r>
            <a:r>
              <a:rPr lang="ru-RU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в том случае, если прохладно, - больше </a:t>
            </a:r>
            <a:r>
              <a:rPr lang="ru-RU" sz="2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самцов</a:t>
            </a:r>
            <a:r>
              <a:rPr lang="ru-RU" sz="2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9699" name="Текст 3"/>
          <p:cNvSpPr>
            <a:spLocks noGrp="1"/>
          </p:cNvSpPr>
          <p:nvPr>
            <p:ph type="body" sz="half" idx="2"/>
          </p:nvPr>
        </p:nvSpPr>
        <p:spPr>
          <a:xfrm>
            <a:off x="179388" y="5921375"/>
            <a:ext cx="8713787" cy="936625"/>
          </a:xfrm>
        </p:spPr>
        <p:txBody>
          <a:bodyPr/>
          <a:lstStyle/>
          <a:p>
            <a:pPr eaLnBrk="1" hangingPunct="1"/>
            <a:r>
              <a:rPr 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Вывод:   </a:t>
            </a:r>
            <a:r>
              <a:rPr lang="ru-RU" sz="18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 может определяться в процессе онтогенеза, после оплодотворения и  зависит и от факторов внешней среды.</a:t>
            </a:r>
          </a:p>
          <a:p>
            <a:pPr eaLnBrk="1" hangingPunct="1"/>
            <a:endParaRPr lang="ru-RU" sz="1800" i="1" smtClean="0">
              <a:solidFill>
                <a:schemeClr val="bg1"/>
              </a:solidFill>
            </a:endParaRPr>
          </a:p>
        </p:txBody>
      </p:sp>
      <p:pic>
        <p:nvPicPr>
          <p:cNvPr id="29700" name="Picture 2" descr="C:\Users\HP\Desktop\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3449638"/>
            <a:ext cx="3311525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3" descr="C:\Users\HP\Desktop\sho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022725"/>
            <a:ext cx="2879725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4" descr="C:\Users\HP\Desktop\1316092113_croco_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188913"/>
            <a:ext cx="2376487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8640763" cy="887412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chemeClr val="bg1"/>
                </a:solidFill>
                <a:latin typeface="Arial" charset="0"/>
              </a:rPr>
              <a:t>Хромосомные болезни</a:t>
            </a:r>
            <a:r>
              <a:rPr lang="ru-RU" sz="2000" b="1" smtClean="0">
                <a:solidFill>
                  <a:schemeClr val="bg1"/>
                </a:solidFill>
              </a:rPr>
              <a:t/>
            </a:r>
            <a:br>
              <a:rPr lang="ru-RU" sz="2000" b="1" smtClean="0">
                <a:solidFill>
                  <a:schemeClr val="bg1"/>
                </a:solidFill>
              </a:rPr>
            </a:br>
            <a:endParaRPr lang="ru-RU" sz="20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Объект 2"/>
          <p:cNvSpPr>
            <a:spLocks noGrp="1"/>
          </p:cNvSpPr>
          <p:nvPr>
            <p:ph idx="1"/>
          </p:nvPr>
        </p:nvSpPr>
        <p:spPr>
          <a:xfrm>
            <a:off x="0" y="836613"/>
            <a:ext cx="7235825" cy="54737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таких случаях у потомства наблюдается:</a:t>
            </a:r>
            <a:b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непропорциональный рост конечностей;</a:t>
            </a:r>
            <a:b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бесплодие;</a:t>
            </a:r>
            <a:b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умственная отсталость и другие аномалии.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Примерами таких нарушений являются: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синдром Клайнафельтера </a:t>
            </a:r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44 аутосомы +</a:t>
            </a:r>
            <a: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XXY </a:t>
            </a:r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частота 0,15%);</a:t>
            </a:r>
          </a:p>
          <a:p>
            <a:pPr marL="0" indent="0" eaLnBrk="1" hangingPunct="1">
              <a:buFontTx/>
              <a:buChar char="-"/>
            </a:pPr>
            <a: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синдром Шерешевского – Тернера </a:t>
            </a:r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44 аутосомы +</a:t>
            </a:r>
            <a: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(частота 0,03%)</a:t>
            </a:r>
          </a:p>
          <a:p>
            <a:pPr marL="0" indent="0" eaLnBrk="1" hangingPunct="1">
              <a:buFont typeface="Arial" charset="0"/>
              <a:buNone/>
            </a:pPr>
            <a:endParaRPr lang="ru-RU" b="1" smtClean="0"/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3716338"/>
            <a:ext cx="1428750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 descr="Criduch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1863" y="1063625"/>
            <a:ext cx="18303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7" descr="buch03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4652963"/>
            <a:ext cx="135731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ctrTitle"/>
          </p:nvPr>
        </p:nvSpPr>
        <p:spPr>
          <a:xfrm>
            <a:off x="468313" y="260350"/>
            <a:ext cx="8424862" cy="1223963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Причины аномалий: </a:t>
            </a:r>
            <a:r>
              <a:rPr lang="ru-RU" sz="1800" smtClean="0">
                <a:solidFill>
                  <a:schemeClr val="bg1"/>
                </a:solidFill>
              </a:rPr>
              <a:t/>
            </a:r>
            <a:br>
              <a:rPr lang="ru-RU" sz="1800" smtClean="0">
                <a:solidFill>
                  <a:schemeClr val="bg1"/>
                </a:solidFill>
              </a:rPr>
            </a:br>
            <a:endParaRPr lang="ru-RU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268413"/>
            <a:ext cx="8785225" cy="5113337"/>
          </a:xfrm>
        </p:spPr>
        <p:txBody>
          <a:bodyPr/>
          <a:lstStyle/>
          <a:p>
            <a:pPr marL="342900" indent="-342900" algn="l"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Воздействие мутагенных факторов – радиационного, термического, химического и др. </a:t>
            </a:r>
          </a:p>
          <a:p>
            <a:pPr marL="342900" indent="-342900" algn="l"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химическим факторам относится действие алкоголя, никотина, наркотиков, токсических веществ, а также бесконтрольное использование лекарственных препаратов.</a:t>
            </a:r>
          </a:p>
          <a:p>
            <a:pPr marL="342900" indent="-342900" algn="l"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Важное значение имеет и возраст родителей, т.к. после 35 лет у человека цитоплазма половых клеток становится более вязкой и может нарушаться расхождение хромосом при мейозе.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388" y="1557338"/>
            <a:ext cx="8713787" cy="5111750"/>
          </a:xfrm>
        </p:spPr>
        <p:txBody>
          <a:bodyPr/>
          <a:lstStyle/>
          <a:p>
            <a:pPr algn="l" eaLnBrk="1" hangingPunct="1"/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</a:rPr>
              <a:t>Наследование, сцепленное с полом </a:t>
            </a:r>
            <a:r>
              <a:rPr lang="ru-RU" sz="2400" b="1" u="sng" smtClean="0">
                <a:solidFill>
                  <a:schemeClr val="bg1"/>
                </a:solidFill>
                <a:latin typeface="Times New Roman" pitchFamily="18" charset="0"/>
              </a:rPr>
              <a:t>– наследование признаков, гены которых находятся в Х- и </a:t>
            </a:r>
            <a:r>
              <a:rPr lang="en-US" sz="2400" b="1" u="sng" smtClean="0">
                <a:solidFill>
                  <a:schemeClr val="bg1"/>
                </a:solidFill>
                <a:latin typeface="Times New Roman" pitchFamily="18" charset="0"/>
              </a:rPr>
              <a:t>Y</a:t>
            </a:r>
            <a:r>
              <a:rPr lang="ru-RU" sz="2400" b="1" u="sng" smtClean="0">
                <a:solidFill>
                  <a:schemeClr val="bg1"/>
                </a:solidFill>
                <a:latin typeface="Times New Roman" pitchFamily="18" charset="0"/>
              </a:rPr>
              <a:t>-хромосомах</a:t>
            </a:r>
            <a:br>
              <a:rPr lang="ru-RU" sz="2400" b="1" u="sng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</a:rPr>
              <a:t>      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Например, Х-хромосома человека содержит около 150 генов, отвечающих за развитие различных признаков, например:</a:t>
            </a:r>
            <a:b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ген, отвечающий за свертывание крови;</a:t>
            </a:r>
            <a:b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ген, отвечающий за форму и размер зубов;</a:t>
            </a:r>
            <a:b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ген, отвечающий за синтез ряда ферментов;</a:t>
            </a:r>
            <a:b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ген, обуславливающий дальтонизм (слепоту к красному и зеленому).</a:t>
            </a:r>
            <a:b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smtClean="0"/>
          </a:p>
        </p:txBody>
      </p:sp>
      <p:sp>
        <p:nvSpPr>
          <p:cNvPr id="3277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260350"/>
            <a:ext cx="8856663" cy="1296988"/>
          </a:xfrm>
        </p:spPr>
        <p:txBody>
          <a:bodyPr/>
          <a:lstStyle/>
          <a:p>
            <a:pPr indent="457200" algn="l" eaLnBrk="1" hangingPunct="1">
              <a:spcBef>
                <a:spcPct val="0"/>
              </a:spcBef>
            </a:pPr>
            <a:r>
              <a:rPr 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Половые хромосомы отвечают не только за формирование пола, существуют признаки, которые определяются генами, лежащими в половых хромосомах. Наследование таких признаков называется, наследование сцепленное с полом.</a:t>
            </a:r>
            <a:endParaRPr lang="ru-RU" sz="1800" b="1" i="1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Схема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3727450"/>
            <a:ext cx="70580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223838" y="115888"/>
            <a:ext cx="881221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Пол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</a:rPr>
              <a:t> - это совокупность морфологических, физиологических, биохимических и других признаков организма, обусловливающих воспроизведение себе подобного.</a:t>
            </a:r>
          </a:p>
          <a:p>
            <a:pPr>
              <a:spcBef>
                <a:spcPct val="50000"/>
              </a:spcBef>
            </a:pPr>
            <a:r>
              <a:rPr lang="ru-RU" sz="1400" b="1" i="1">
                <a:solidFill>
                  <a:schemeClr val="bg1"/>
                </a:solidFill>
                <a:latin typeface="Times New Roman" pitchFamily="18" charset="0"/>
              </a:rPr>
              <a:t>Пол</a:t>
            </a:r>
            <a:r>
              <a:rPr lang="ru-RU" sz="1400" i="1">
                <a:solidFill>
                  <a:schemeClr val="bg1"/>
                </a:solidFill>
                <a:latin typeface="Times New Roman" pitchFamily="18" charset="0"/>
              </a:rPr>
              <a:t> – это совокупность признаков и свойств организма, обеспечивающих функцию воспроизведения потомства и передачу наследственной информации за счет образования гамет.</a:t>
            </a:r>
          </a:p>
          <a:p>
            <a:endParaRPr lang="ru-RU" sz="14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Половой диморфизм 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это различия морфологических, физиологических и биохимических признаков у особей разных полов, т. е. признаков, по которым женская особь отличается от мужской.</a:t>
            </a:r>
            <a:r>
              <a:rPr lang="ru-RU">
                <a:solidFill>
                  <a:schemeClr val="bg1"/>
                </a:solidFill>
              </a:rPr>
              <a:t/>
            </a:r>
            <a:br>
              <a:rPr lang="ru-RU">
                <a:solidFill>
                  <a:schemeClr val="bg1"/>
                </a:solidFill>
              </a:rPr>
            </a:br>
            <a:endPara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3"/>
          <p:cNvSpPr txBox="1">
            <a:spLocks noChangeArrowheads="1"/>
          </p:cNvSpPr>
          <p:nvPr/>
        </p:nvSpPr>
        <p:spPr bwMode="auto">
          <a:xfrm>
            <a:off x="500063" y="500063"/>
            <a:ext cx="81438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latin typeface="Calibri" pitchFamily="34" charset="0"/>
              </a:rPr>
              <a:t>	</a:t>
            </a:r>
            <a:r>
              <a:rPr lang="ru-R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человека известны признаки, сцепленные с полом, например, очень тяжелое наследственное заболевание </a:t>
            </a:r>
            <a:r>
              <a:rPr lang="ru-RU" sz="2800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гемофилия</a:t>
            </a:r>
            <a:r>
              <a:rPr lang="ru-R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при котором кровь теряет способность свертываться. </a:t>
            </a:r>
          </a:p>
          <a:p>
            <a:pPr algn="just"/>
            <a:r>
              <a:rPr lang="ru-R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Было установлено, что гемофилия обусловлена </a:t>
            </a:r>
            <a:r>
              <a:rPr lang="ru-RU" sz="2800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рецессивным геном</a:t>
            </a:r>
            <a:r>
              <a:rPr lang="ru-R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расположенным в </a:t>
            </a:r>
            <a:r>
              <a:rPr lang="ru-RU" sz="2800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Х-хромосоме</a:t>
            </a:r>
            <a:r>
              <a:rPr lang="ru-R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63" y="4143375"/>
            <a:ext cx="8358187" cy="1616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???</a:t>
            </a:r>
            <a:r>
              <a:rPr lang="ru-RU" sz="4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Почему у женщин, имеющих в генотипе ген гемофилии, болезнь не проявляется, а у мужчин – проявляется?</a:t>
            </a:r>
            <a:endParaRPr lang="ru-RU" b="1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1"/>
          <p:cNvSpPr txBox="1">
            <a:spLocks noChangeArrowheads="1"/>
          </p:cNvSpPr>
          <p:nvPr/>
        </p:nvSpPr>
        <p:spPr bwMode="auto">
          <a:xfrm>
            <a:off x="539750" y="188913"/>
            <a:ext cx="81438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Задание!</a:t>
            </a:r>
          </a:p>
          <a:p>
            <a:pPr algn="just"/>
            <a:r>
              <a:rPr lang="ru-R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Определите вероятность рождения в семье ребенка дальтоника, если женщина здорова и все ее предки были здоровы, а мужчина болен дальтонизмом. </a:t>
            </a:r>
          </a:p>
        </p:txBody>
      </p:sp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/>
          <a:srcRect t="14227" r="877" b="30048"/>
          <a:stretch>
            <a:fillRect/>
          </a:stretch>
        </p:blipFill>
        <p:spPr bwMode="auto">
          <a:xfrm>
            <a:off x="611188" y="3141663"/>
            <a:ext cx="807243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4" descr="buch03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2636838"/>
            <a:ext cx="135731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561975"/>
          </a:xfrm>
        </p:spPr>
        <p:txBody>
          <a:bodyPr/>
          <a:lstStyle/>
          <a:p>
            <a:r>
              <a:rPr lang="ru-RU" sz="4000" smtClean="0">
                <a:solidFill>
                  <a:schemeClr val="hlink"/>
                </a:solidFill>
                <a:latin typeface="Arial" charset="0"/>
              </a:rPr>
              <a:t>Проверим 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solidFill>
                  <a:schemeClr val="accent2"/>
                </a:solidFill>
                <a:latin typeface="Arial" charset="0"/>
              </a:rPr>
              <a:t>Ответ 0!</a:t>
            </a:r>
          </a:p>
        </p:txBody>
      </p:sp>
      <p:pic>
        <p:nvPicPr>
          <p:cNvPr id="35843" name="Picture 4" descr="d-FljhUcJZc"/>
          <p:cNvPicPr>
            <a:picLocks noChangeAspect="1" noChangeArrowheads="1"/>
          </p:cNvPicPr>
          <p:nvPr/>
        </p:nvPicPr>
        <p:blipFill>
          <a:blip r:embed="rId2"/>
          <a:srcRect b="10849"/>
          <a:stretch>
            <a:fillRect/>
          </a:stretch>
        </p:blipFill>
        <p:spPr bwMode="auto">
          <a:xfrm>
            <a:off x="900113" y="2492375"/>
            <a:ext cx="72040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 descr="buch03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692150"/>
            <a:ext cx="135731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задачи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9940" name="Picture 4" descr="C4JuRZ7fe4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8" y="1700213"/>
            <a:ext cx="8990012" cy="3246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13787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Почему не бывает трёхцветных котов?</a:t>
            </a:r>
            <a:br>
              <a:rPr lang="ru-RU" sz="3200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На вопрос на такой кто ответить нам готов?</a:t>
            </a:r>
          </a:p>
        </p:txBody>
      </p:sp>
      <p:pic>
        <p:nvPicPr>
          <p:cNvPr id="1028" name="Picture 4" descr="C:\Users\HP\Desktop\RAkeIq2bjZ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563" y="1484313"/>
            <a:ext cx="2925762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HP\Desktop\85749b60b90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6225" y="1484313"/>
            <a:ext cx="2338388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6" descr="C:\Users\HP\Desktop\turt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4652963"/>
            <a:ext cx="2695575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Users\HP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4900" y="16764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8" descr="C:\Users\HP\Desktop\trox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8275" y="4221163"/>
            <a:ext cx="30353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9" descr="C:\Users\HP\Desktop\92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8400" y="3860800"/>
            <a:ext cx="24669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476250"/>
            <a:ext cx="8569325" cy="2376488"/>
          </a:xfrm>
        </p:spPr>
        <p:txBody>
          <a:bodyPr/>
          <a:lstStyle/>
          <a:p>
            <a:pPr algn="l" eaLnBrk="1" hangingPunct="1"/>
            <a:r>
              <a:rPr lang="ru-RU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Ген окраски кошек сцеплен с Х-хромосомой. Черная окраска определяется геном Х</a:t>
            </a:r>
            <a:r>
              <a:rPr lang="ru-RU" sz="3200" b="1" baseline="30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рыжая — геном Х</a:t>
            </a:r>
            <a:r>
              <a:rPr lang="ru-RU" sz="3200" b="1" baseline="30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Гетерозиготы имеют черепаховую окраску.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3141663"/>
            <a:ext cx="8569325" cy="273685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От черной кошки и рыжего кота родились один черепаховый и один черный котенок. Определите генотипы родителей и потомства, возможный пол котят.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53983" y="1274748"/>
          <a:ext cx="8429684" cy="5072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736600" y="357188"/>
            <a:ext cx="78581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Виды хромосом </a:t>
            </a:r>
          </a:p>
        </p:txBody>
      </p:sp>
      <p:pic>
        <p:nvPicPr>
          <p:cNvPr id="15363" name="Picture 4" descr="buch03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5825" y="476250"/>
            <a:ext cx="135731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14313"/>
            <a:ext cx="8404225" cy="1462087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Хромосомная теория пола К.Корренса (1907)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16113"/>
            <a:ext cx="8424862" cy="44037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 будущего потомка  определяется сочетанием половых хромосом в момент оплодотворения: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8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Пол, имеющий одинаковые половые хромосомы -  </a:t>
            </a:r>
            <a:r>
              <a:rPr lang="ru-RU" sz="2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гомогаметный</a:t>
            </a:r>
            <a:endParaRPr lang="ru-RU" sz="28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8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Пол, имеющий разные половые хромосомы  - </a:t>
            </a:r>
            <a:r>
              <a:rPr lang="ru-RU" sz="2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гетерогаметный</a:t>
            </a:r>
            <a:r>
              <a:rPr lang="ru-RU" sz="2800" b="1" smtClean="0"/>
              <a:t/>
            </a:r>
            <a:br>
              <a:rPr lang="ru-RU" sz="2800" b="1" smtClean="0"/>
            </a:br>
            <a:endParaRPr lang="ru-RU" sz="2800" b="1" smtClean="0"/>
          </a:p>
        </p:txBody>
      </p:sp>
      <p:pic>
        <p:nvPicPr>
          <p:cNvPr id="16387" name="Picture 4" descr="buch03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188" y="1052513"/>
            <a:ext cx="1357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  <p:bldP spid="1054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57188"/>
            <a:ext cx="8715375" cy="62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714375" y="357188"/>
            <a:ext cx="7858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Набор хромосом человека</a:t>
            </a:r>
          </a:p>
        </p:txBody>
      </p:sp>
      <p:pic>
        <p:nvPicPr>
          <p:cNvPr id="3" name="Схема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8" y="1377950"/>
            <a:ext cx="8612187" cy="392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11188" y="5516563"/>
            <a:ext cx="7777162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Женщины – 2 х 22 пары + XX,</a:t>
            </a:r>
            <a:b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Мужчины – 2 x 22 пары + XY, </a:t>
            </a:r>
          </a:p>
        </p:txBody>
      </p:sp>
      <p:pic>
        <p:nvPicPr>
          <p:cNvPr id="18436" name="Picture 5" descr="buch03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908050"/>
            <a:ext cx="1357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682625" y="357188"/>
            <a:ext cx="7858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Половые хромосомы</a:t>
            </a:r>
          </a:p>
        </p:txBody>
      </p:sp>
      <p:pic>
        <p:nvPicPr>
          <p:cNvPr id="3" name="Picture 8" descr="XYCh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214438"/>
            <a:ext cx="6000750" cy="52752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TextBox 2"/>
          <p:cNvSpPr txBox="1">
            <a:spLocks noChangeArrowheads="1"/>
          </p:cNvSpPr>
          <p:nvPr/>
        </p:nvSpPr>
        <p:spPr bwMode="auto">
          <a:xfrm>
            <a:off x="179388" y="285750"/>
            <a:ext cx="86074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Хромосомный набор человека</a:t>
            </a:r>
          </a:p>
        </p:txBody>
      </p:sp>
      <p:graphicFrame>
        <p:nvGraphicFramePr>
          <p:cNvPr id="1041" name="Object 17"/>
          <p:cNvGraphicFramePr>
            <a:graphicFrameLocks noChangeAspect="1"/>
          </p:cNvGraphicFramePr>
          <p:nvPr/>
        </p:nvGraphicFramePr>
        <p:xfrm>
          <a:off x="179388" y="1916113"/>
          <a:ext cx="5621337" cy="3744912"/>
        </p:xfrm>
        <a:graphic>
          <a:graphicData uri="http://schemas.openxmlformats.org/presentationml/2006/ole">
            <p:oleObj spid="_x0000_s1041" name="Image" r:id="rId3" imgW="3995598" imgH="2099898" progId="">
              <p:embed/>
            </p:oleObj>
          </a:graphicData>
        </a:graphic>
      </p:graphicFrame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6156176" y="2636912"/>
            <a:ext cx="2736304" cy="648072"/>
          </a:xfrm>
          <a:prstGeom prst="leftArrowCallout">
            <a:avLst>
              <a:gd name="adj1" fmla="val 25000"/>
              <a:gd name="adj2" fmla="val 25000"/>
              <a:gd name="adj3" fmla="val 78268"/>
              <a:gd name="adj4" fmla="val 66667"/>
            </a:avLst>
          </a:prstGeom>
          <a:solidFill>
            <a:schemeClr val="accent5">
              <a:lumMod val="40000"/>
              <a:lumOff val="60000"/>
            </a:schemeClr>
          </a:solidFill>
          <a:ln w="57150" cmpd="thinThick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ru-RU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cs typeface="+mn-cs"/>
              </a:rPr>
              <a:t>Женщина</a:t>
            </a:r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cs typeface="+mn-cs"/>
              </a:rPr>
              <a:t> </a:t>
            </a:r>
            <a:r>
              <a:rPr lang="en-US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cs typeface="+mn-cs"/>
              </a:rPr>
              <a:t>XX</a:t>
            </a:r>
            <a:endParaRPr lang="ru-RU" dirty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rgbClr val="FFC000"/>
              </a:solidFill>
              <a:cs typeface="+mn-cs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6156325" y="4221163"/>
            <a:ext cx="2736850" cy="647700"/>
          </a:xfrm>
          <a:prstGeom prst="leftArrowCallout">
            <a:avLst>
              <a:gd name="adj1" fmla="val 25000"/>
              <a:gd name="adj2" fmla="val 25000"/>
              <a:gd name="adj3" fmla="val 78268"/>
              <a:gd name="adj4" fmla="val 66667"/>
            </a:avLst>
          </a:prstGeom>
          <a:solidFill>
            <a:schemeClr val="accent5">
              <a:lumMod val="75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ru-RU" dirty="0">
                <a:cs typeface="+mn-cs"/>
              </a:rPr>
              <a:t>Мужчина </a:t>
            </a:r>
            <a:r>
              <a:rPr lang="en-US" dirty="0">
                <a:cs typeface="+mn-cs"/>
              </a:rPr>
              <a:t>XY</a:t>
            </a:r>
            <a:endParaRPr lang="ru-RU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13787" cy="1441450"/>
          </a:xfrm>
        </p:spPr>
        <p:txBody>
          <a:bodyPr/>
          <a:lstStyle/>
          <a:p>
            <a:pPr algn="ctr" eaLnBrk="1" hangingPunct="1"/>
            <a: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Особая роль в изучении наследования сцепленного с полом - принадлежит американскому эмбриологу, </a:t>
            </a:r>
            <a:b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генетику Томасу Моргану.</a:t>
            </a:r>
            <a:endParaRPr lang="ru-RU" sz="2800" smtClean="0">
              <a:solidFill>
                <a:schemeClr val="bg1"/>
              </a:solidFill>
            </a:endParaRP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3419475" y="1916113"/>
            <a:ext cx="5724525" cy="29527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Закон Т. Моргана: Гены, локализованные в одной хромосоме, наследуются совместно и принадлежат к одной группе сцепления. Число групп сцепления у организмов равно числу пар хромосом: дрозофила – 6 пар, кукуруза – 10 пар, томат – 12 пар, человек 23 пары.</a:t>
            </a:r>
          </a:p>
        </p:txBody>
      </p:sp>
      <p:sp>
        <p:nvSpPr>
          <p:cNvPr id="22531" name="Текст 3"/>
          <p:cNvSpPr>
            <a:spLocks noGrp="1"/>
          </p:cNvSpPr>
          <p:nvPr>
            <p:ph type="body" sz="half" idx="2"/>
          </p:nvPr>
        </p:nvSpPr>
        <p:spPr>
          <a:xfrm>
            <a:off x="179388" y="5300663"/>
            <a:ext cx="8856662" cy="1296987"/>
          </a:xfrm>
        </p:spPr>
        <p:txBody>
          <a:bodyPr/>
          <a:lstStyle/>
          <a:p>
            <a:pPr algn="ctr" eaLnBrk="1" hangingPunct="1"/>
            <a:r>
              <a:rPr 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Томас Хант Морган  — американский биолог, один из основоположников генетики, председатель Шестого Международного конгресса по генетике в Итаке, Нью-Йорке (1932). </a:t>
            </a:r>
          </a:p>
          <a:p>
            <a:pPr algn="ctr" eaLnBrk="1" hangingPunct="1"/>
            <a:r>
              <a:rPr 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Лауреат Нобелевской премии по физиологии и медицине (1933) «За открытия, связанные с ролью хромосом в наследственности».</a:t>
            </a:r>
          </a:p>
          <a:p>
            <a:pPr eaLnBrk="1" hangingPunct="1"/>
            <a:endParaRPr lang="ru-RU" smtClean="0"/>
          </a:p>
        </p:txBody>
      </p:sp>
      <p:pic>
        <p:nvPicPr>
          <p:cNvPr id="22532" name="Picture 2" descr="C:\Users\HP\Desktop\425px-Thomas_Hunt_Morg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700213"/>
            <a:ext cx="2890838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627</Words>
  <Application>Microsoft Office PowerPoint</Application>
  <PresentationFormat>Экран (4:3)</PresentationFormat>
  <Paragraphs>68</Paragraphs>
  <Slides>25</Slides>
  <Notes>0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Тема Office</vt:lpstr>
      <vt:lpstr>Image</vt:lpstr>
      <vt:lpstr>Слайд 1</vt:lpstr>
      <vt:lpstr>Слайд 2</vt:lpstr>
      <vt:lpstr>Слайд 3</vt:lpstr>
      <vt:lpstr>Хромосомная теория пола К.Корренса (1907)</vt:lpstr>
      <vt:lpstr>Слайд 5</vt:lpstr>
      <vt:lpstr>Слайд 6</vt:lpstr>
      <vt:lpstr>Слайд 7</vt:lpstr>
      <vt:lpstr>Слайд 8</vt:lpstr>
      <vt:lpstr>Особая роль в изучении наследования сцепленного с полом - принадлежит американскому эмбриологу,  генетику Томасу Моргану.</vt:lpstr>
      <vt:lpstr>Слайд 10</vt:lpstr>
      <vt:lpstr>1 тип</vt:lpstr>
      <vt:lpstr>2 тип</vt:lpstr>
      <vt:lpstr>3 тип</vt:lpstr>
      <vt:lpstr>4 тип</vt:lpstr>
      <vt:lpstr>5 тип</vt:lpstr>
      <vt:lpstr>Интересные факты</vt:lpstr>
      <vt:lpstr>Хромосомные болезни </vt:lpstr>
      <vt:lpstr>Причины аномалий:  </vt:lpstr>
      <vt:lpstr>Наследование, сцепленное с полом – наследование признаков, гены которых находятся в Х- и Y-хромосомах       Например, Х-хромосома человека содержит около 150 генов, отвечающих за развитие различных признаков, например: - ген, отвечающий за свертывание крови; - ген, отвечающий за форму и размер зубов; - ген, отвечающий за синтез ряда ферментов; - ген, обуславливающий дальтонизм (слепоту к красному и зеленому). </vt:lpstr>
      <vt:lpstr>Слайд 20</vt:lpstr>
      <vt:lpstr>Слайд 21</vt:lpstr>
      <vt:lpstr>Проверим </vt:lpstr>
      <vt:lpstr>задачи</vt:lpstr>
      <vt:lpstr>Почему не бывает трёхцветных котов? На вопрос на такой кто ответить нам готов?</vt:lpstr>
      <vt:lpstr>Ген окраски кошек сцеплен с Х-хромосомой. Черная окраска определяется геном ХВ, рыжая — геном Хb.  Гетерозиготы имеют черепаховую окраску.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Microsoft Office</cp:lastModifiedBy>
  <cp:revision>67</cp:revision>
  <dcterms:created xsi:type="dcterms:W3CDTF">2010-01-29T15:01:34Z</dcterms:created>
  <dcterms:modified xsi:type="dcterms:W3CDTF">2021-12-02T11:14:06Z</dcterms:modified>
</cp:coreProperties>
</file>