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69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5" r:id="rId14"/>
    <p:sldId id="286" r:id="rId15"/>
    <p:sldId id="283" r:id="rId16"/>
    <p:sldId id="284" r:id="rId17"/>
    <p:sldId id="261" r:id="rId18"/>
    <p:sldId id="262" r:id="rId19"/>
    <p:sldId id="268" r:id="rId20"/>
    <p:sldId id="270" r:id="rId21"/>
    <p:sldId id="272" r:id="rId22"/>
    <p:sldId id="273" r:id="rId23"/>
    <p:sldId id="271" r:id="rId24"/>
    <p:sldId id="287" r:id="rId25"/>
    <p:sldId id="288" r:id="rId26"/>
    <p:sldId id="289" r:id="rId27"/>
    <p:sldId id="263" r:id="rId28"/>
    <p:sldId id="264" r:id="rId29"/>
    <p:sldId id="290" r:id="rId30"/>
    <p:sldId id="291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CC00"/>
    <a:srgbClr val="FF9900"/>
    <a:srgbClr val="009900"/>
    <a:srgbClr val="99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6CE5B3F-DDAB-4F37-9B2A-F2177EE9F8E5}" type="datetimeFigureOut">
              <a:rPr lang="ru-RU"/>
              <a:pPr>
                <a:defRPr/>
              </a:pPr>
              <a:t>19.09.2021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9DB2C59-D323-4F83-BEFA-DDA02F3E66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Вид — это группа особей, одинаковых по строению, проживающих на одной территории, свободно скрещивающихся между собой и дающих плодовитое потомство. Вид — это надорганизменный уровень организации.</a:t>
            </a:r>
          </a:p>
          <a:p>
            <a:r>
              <a:rPr lang="ru-RU" smtClean="0"/>
              <a:t>Принято выделять три группы уровней организации живого: суборганизменный, организменный, надорганизменный. Суборганизменный уровень включает, в свою очередь, пять уровней: атомарный; молекулярный; субклеточный; клеточный; тканево-органный. Организменный (или онтогенетический) уровень. Организм — сложившаяся в ходе эволюции целостная, генетически самовоспроизводящаяся система живого вещества, способная к поддержанию определённой морфологической и функциональной организации. Относится к отдельным живым организмам — одноклеточным и многоклеточным Надорганизменный уровень включает в себя три уровня: популяционно-видовой; биогеоценотический; биосферный.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5214F-E170-41D6-A3C4-6FFCE37DD0BD}" type="datetimeFigureOut">
              <a:rPr lang="ru-RU"/>
              <a:pPr>
                <a:defRPr/>
              </a:pPr>
              <a:t>19.09.2021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6334C-3EAD-485F-B438-93E62ECB73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67DD6-06D5-4435-9B47-C13824EC831B}" type="datetimeFigureOut">
              <a:rPr lang="ru-RU"/>
              <a:pPr>
                <a:defRPr/>
              </a:pPr>
              <a:t>19.09.2021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CD504-A9E8-4C6A-9D15-AB34C68B6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12051-0E31-4FCA-8BAC-ED5CA5D1AE06}" type="datetimeFigureOut">
              <a:rPr lang="ru-RU"/>
              <a:pPr>
                <a:defRPr/>
              </a:pPr>
              <a:t>19.09.2021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5EF0E-8D36-4ED1-9941-116FCD949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24C65-9EA9-4046-BEC7-0FEF0BEA50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0AE67-6A7E-453F-8C96-C1E23ECA2008}" type="datetimeFigureOut">
              <a:rPr lang="ru-RU"/>
              <a:pPr>
                <a:defRPr/>
              </a:pPr>
              <a:t>19.09.2021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E7D0-7DDA-4D74-B867-8F55B003DA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FF7E1-8E60-4A50-831D-0F01C60F0790}" type="datetimeFigureOut">
              <a:rPr lang="ru-RU"/>
              <a:pPr>
                <a:defRPr/>
              </a:pPr>
              <a:t>19.09.2021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D4E95-EBF6-4A07-A172-FFBD7C573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CC111-A4A8-4F12-A88A-E589BD55B58F}" type="datetimeFigureOut">
              <a:rPr lang="ru-RU"/>
              <a:pPr>
                <a:defRPr/>
              </a:pPr>
              <a:t>19.09.2021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4FE39-CAC4-427A-BE25-5E85B9214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EB3E5-E199-4B97-B50E-8A87AAB0ACAB}" type="datetimeFigureOut">
              <a:rPr lang="ru-RU"/>
              <a:pPr>
                <a:defRPr/>
              </a:pPr>
              <a:t>19.09.2021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402AC-60D2-4CF0-94FA-742B173B5E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F975E-B618-44E2-B47D-2D16CBCD9A9B}" type="datetimeFigureOut">
              <a:rPr lang="ru-RU"/>
              <a:pPr>
                <a:defRPr/>
              </a:pPr>
              <a:t>19.09.2021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FA9F4-F67F-468A-ACD9-661F902514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62769-87CA-42E3-8631-D4CCEBAD52EF}" type="datetimeFigureOut">
              <a:rPr lang="ru-RU"/>
              <a:pPr>
                <a:defRPr/>
              </a:pPr>
              <a:t>19.09.2021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90070-07AC-4266-9A31-4A3457CC5E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0779A-4F71-4D49-BCEA-6D2A147DF26D}" type="datetimeFigureOut">
              <a:rPr lang="ru-RU"/>
              <a:pPr>
                <a:defRPr/>
              </a:pPr>
              <a:t>19.09.2021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2ED72-DE66-45AF-A36A-EB3C87463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F22FE-E784-4C26-9EF7-672080E3C7E7}" type="datetimeFigureOut">
              <a:rPr lang="ru-RU"/>
              <a:pPr>
                <a:defRPr/>
              </a:pPr>
              <a:t>19.09.2021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52563-2420-40EB-B182-D9A326EBB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BAD8E-9EB9-4780-99AD-AEBA6D526722}" type="datetimeFigureOut">
              <a:rPr lang="ru-RU"/>
              <a:pPr>
                <a:defRPr/>
              </a:pPr>
              <a:t>19.09.2021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1E79D-E7E9-4D2E-98EC-7D906B405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3A2C95-6BCD-41C5-BCF3-CEA58520AD9C}" type="datetimeFigureOut">
              <a:rPr lang="ru-RU"/>
              <a:pPr>
                <a:defRPr/>
              </a:pPr>
              <a:t>19.09.2021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3DF65B-12C3-4F71-91F6-2AF03FB776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62" r:id="rId12"/>
    <p:sldLayoutId id="214748365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testedu.ru/test/biologiya/10-klass/ximicheskie-elementyi-neorganicheskie-veshhestva-kletki-variant-3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700338" y="476250"/>
            <a:ext cx="4319587" cy="2592388"/>
          </a:xfrm>
          <a:prstGeom prst="round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Химический состав клетки</a:t>
            </a:r>
          </a:p>
          <a:p>
            <a:pPr algn="ctr"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8440738" y="1365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body" idx="1"/>
          </p:nvPr>
        </p:nvSpPr>
        <p:spPr>
          <a:xfrm>
            <a:off x="395288" y="47625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smtClean="0"/>
              <a:t>Выберите два верных ответа из пяти и запишите цифры, под которыми они указаны. Таксономическая единица Вид существует на уровне организации жизни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 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1) популяционно-видовом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2) организменном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3) клеточном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4) надорганизменном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5) молекулярном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7650" name="Rectangle 3"/>
          <p:cNvSpPr>
            <a:spLocks noGrp="1"/>
          </p:cNvSpPr>
          <p:nvPr>
            <p:ph type="body" sz="half" idx="1"/>
          </p:nvPr>
        </p:nvSpPr>
        <p:spPr>
          <a:xfrm>
            <a:off x="0" y="1557338"/>
            <a:ext cx="4038600" cy="4525962"/>
          </a:xfrm>
        </p:spPr>
        <p:txBody>
          <a:bodyPr/>
          <a:lstStyle/>
          <a:p>
            <a:r>
              <a:rPr lang="ru-RU" sz="2800" smtClean="0"/>
              <a:t>Рассмотрите таблицу «Уровни организации живой природы». Запишите в ответе пропущенный термин, обозначенный в таблице вопросительным знаком. </a:t>
            </a:r>
          </a:p>
        </p:txBody>
      </p:sp>
      <p:graphicFrame>
        <p:nvGraphicFramePr>
          <p:cNvPr id="39981" name="Group 45"/>
          <p:cNvGraphicFramePr>
            <a:graphicFrameLocks noGrp="1"/>
          </p:cNvGraphicFramePr>
          <p:nvPr>
            <p:ph sz="half" idx="2"/>
          </p:nvPr>
        </p:nvGraphicFramePr>
        <p:xfrm>
          <a:off x="4067175" y="1600200"/>
          <a:ext cx="4619625" cy="4525963"/>
        </p:xfrm>
        <a:graphic>
          <a:graphicData uri="http://schemas.openxmlformats.org/drawingml/2006/table">
            <a:tbl>
              <a:tblPr/>
              <a:tblGrid>
                <a:gridCol w="1725613"/>
                <a:gridCol w="2894012"/>
              </a:tblGrid>
              <a:tr h="1193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Уровень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Пример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</a:tr>
              <a:tr h="20637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организменный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пищеварительная система человека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2684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?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таёжный лес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8674" name="Rectangle 3"/>
          <p:cNvSpPr>
            <a:spLocks noGrp="1"/>
          </p:cNvSpPr>
          <p:nvPr>
            <p:ph type="body" sz="half" idx="1"/>
          </p:nvPr>
        </p:nvSpPr>
        <p:spPr>
          <a:xfrm>
            <a:off x="0" y="1557338"/>
            <a:ext cx="4038600" cy="4525962"/>
          </a:xfrm>
        </p:spPr>
        <p:txBody>
          <a:bodyPr/>
          <a:lstStyle/>
          <a:p>
            <a:r>
              <a:rPr lang="ru-RU" sz="2800" smtClean="0"/>
              <a:t>Рассмотрите таблицу «Уровни организации живой природы». Запишите в ответе пропущенный термин, обозначенный в таблице вопросительным знаком. </a:t>
            </a:r>
          </a:p>
        </p:txBody>
      </p:sp>
      <p:graphicFrame>
        <p:nvGraphicFramePr>
          <p:cNvPr id="42041" name="Group 57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238250"/>
                <a:gridCol w="2800350"/>
              </a:tblGrid>
              <a:tr h="1014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Уровень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Пример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</a:tr>
              <a:tr h="175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?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дыхательная система человека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5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экосистемный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таёжный лес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698" name="Rectangle 3"/>
          <p:cNvSpPr>
            <a:spLocks noGrp="1"/>
          </p:cNvSpPr>
          <p:nvPr>
            <p:ph type="body" sz="half" idx="1"/>
          </p:nvPr>
        </p:nvSpPr>
        <p:spPr>
          <a:xfrm>
            <a:off x="0" y="1557338"/>
            <a:ext cx="4038600" cy="4525962"/>
          </a:xfrm>
        </p:spPr>
        <p:txBody>
          <a:bodyPr/>
          <a:lstStyle/>
          <a:p>
            <a:r>
              <a:rPr lang="ru-RU" sz="2800" smtClean="0"/>
              <a:t>Рассмотрите таблицу «Уровни организации живой природы». Запишите в ответе пропущенный термин, обозначенный в таблице вопросительным знаком. </a:t>
            </a:r>
          </a:p>
        </p:txBody>
      </p:sp>
      <p:graphicFrame>
        <p:nvGraphicFramePr>
          <p:cNvPr id="45115" name="Group 59"/>
          <p:cNvGraphicFramePr>
            <a:graphicFrameLocks noGrp="1"/>
          </p:cNvGraphicFramePr>
          <p:nvPr>
            <p:ph sz="half" idx="2"/>
          </p:nvPr>
        </p:nvGraphicFramePr>
        <p:xfrm>
          <a:off x="4648200" y="1628775"/>
          <a:ext cx="4038600" cy="4497388"/>
        </p:xfrm>
        <a:graphic>
          <a:graphicData uri="http://schemas.openxmlformats.org/drawingml/2006/table">
            <a:tbl>
              <a:tblPr/>
              <a:tblGrid>
                <a:gridCol w="757238"/>
                <a:gridCol w="3281362"/>
              </a:tblGrid>
              <a:tr h="985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Уровень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Пример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</a:tr>
              <a:tr h="175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 charset="0"/>
                        </a:rPr>
                        <a:t>…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генофонд всех особей вида Байкальской нерпы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5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клеточный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эритроцит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22" name="Rectangle 3"/>
          <p:cNvSpPr>
            <a:spLocks noGrp="1"/>
          </p:cNvSpPr>
          <p:nvPr>
            <p:ph type="body" sz="half" idx="1"/>
          </p:nvPr>
        </p:nvSpPr>
        <p:spPr>
          <a:xfrm>
            <a:off x="0" y="1557338"/>
            <a:ext cx="4038600" cy="4525962"/>
          </a:xfrm>
        </p:spPr>
        <p:txBody>
          <a:bodyPr/>
          <a:lstStyle/>
          <a:p>
            <a:r>
              <a:rPr lang="ru-RU" sz="2800" smtClean="0"/>
              <a:t>Рассмотрите таблицу «Уровни организации живой природы». Запишите в ответе пропущенный термин, обозначенный в таблице вопросительным знаком. </a:t>
            </a:r>
          </a:p>
        </p:txBody>
      </p:sp>
      <p:sp>
        <p:nvSpPr>
          <p:cNvPr id="30723" name="Rectangle 19"/>
          <p:cNvSpPr>
            <a:spLocks noChangeArrowheads="1"/>
          </p:cNvSpPr>
          <p:nvPr/>
        </p:nvSpPr>
        <p:spPr bwMode="auto">
          <a:xfrm>
            <a:off x="3379788" y="25987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graphicFrame>
        <p:nvGraphicFramePr>
          <p:cNvPr id="46139" name="Group 59"/>
          <p:cNvGraphicFramePr>
            <a:graphicFrameLocks noGrp="1"/>
          </p:cNvGraphicFramePr>
          <p:nvPr/>
        </p:nvGraphicFramePr>
        <p:xfrm>
          <a:off x="4067175" y="1844675"/>
          <a:ext cx="4752975" cy="3313113"/>
        </p:xfrm>
        <a:graphic>
          <a:graphicData uri="http://schemas.openxmlformats.org/drawingml/2006/table">
            <a:tbl>
              <a:tblPr/>
              <a:tblGrid>
                <a:gridCol w="1328738"/>
                <a:gridCol w="3424237"/>
              </a:tblGrid>
              <a:tr h="1104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Уровень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Пример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</a:tr>
              <a:tr h="1103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тканевой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сперматогенный эпителий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104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?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электрон-транспортная цепь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>
          <a:xfrm>
            <a:off x="395288" y="47625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smtClean="0"/>
              <a:t>Выберите два верных ответа из пяти и запишите в таблицу цифры, под которыми они указаны.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Какие из перечисленных наук изучают объекты, находящиеся на организменном уровне организации?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 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1) анатомия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2) гистология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3) физиология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4) генетика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5) экология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>
          <a:xfrm>
            <a:off x="539750" y="836613"/>
            <a:ext cx="82296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 smtClean="0"/>
              <a:t>Выберите два верных ответа из пяти и запишите в таблицу цифры, под которыми они указаны.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Какие из перечисленных наук изучают объекты, находящиеся на субклеточном уровне организации?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 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1) биохимия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2) молекулярная биология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3) анатомия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4) генетика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5) цитология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223962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Mo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ля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ный уров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нь м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жн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ть начальным н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иболее гл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бинным у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внем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op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низации жив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://s0alex.ru/img1/ab1-1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2060575"/>
            <a:ext cx="2286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4" descr="http://ppt4web.ru/images/1469/42738/310/img18.jpg"/>
          <p:cNvPicPr>
            <a:picLocks noChangeAspect="1" noChangeArrowheads="1"/>
          </p:cNvPicPr>
          <p:nvPr/>
        </p:nvPicPr>
        <p:blipFill>
          <a:blip r:embed="rId3" cstate="print"/>
          <a:srcRect t="19551" b="51122"/>
          <a:stretch>
            <a:fillRect/>
          </a:stretch>
        </p:blipFill>
        <p:spPr bwMode="auto">
          <a:xfrm>
            <a:off x="1692275" y="4652963"/>
            <a:ext cx="46085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12" descr="http://900igr.net/datas/khimija/Sostav-organizma/0007-007-Vtorichnaja-spiralevidnaja-struktura-molekuly-belka.jpg"/>
          <p:cNvPicPr>
            <a:picLocks noChangeAspect="1" noChangeArrowheads="1"/>
          </p:cNvPicPr>
          <p:nvPr/>
        </p:nvPicPr>
        <p:blipFill>
          <a:blip r:embed="rId4" cstate="print"/>
          <a:srcRect l="11958" t="17705" r="10982" b="4395"/>
          <a:stretch>
            <a:fillRect/>
          </a:stretch>
        </p:blipFill>
        <p:spPr bwMode="auto">
          <a:xfrm>
            <a:off x="5795963" y="1773238"/>
            <a:ext cx="3036887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14" descr="http://www.stengazeta.net/files/pictures/vorchalki/oct2005/genom/genom_stan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4437063"/>
            <a:ext cx="22860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16" descr="http://www.highperformanceliving.com/assets/images/cid_image003.jpg"/>
          <p:cNvPicPr>
            <a:picLocks noChangeAspect="1" noChangeArrowheads="1"/>
          </p:cNvPicPr>
          <p:nvPr/>
        </p:nvPicPr>
        <p:blipFill>
          <a:blip r:embed="rId6" cstate="print"/>
          <a:srcRect l="6476" t="21487"/>
          <a:stretch>
            <a:fillRect/>
          </a:stretch>
        </p:blipFill>
        <p:spPr bwMode="auto">
          <a:xfrm>
            <a:off x="323850" y="1773238"/>
            <a:ext cx="283845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Элементы, входящие в состав клетки</a:t>
            </a:r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323850" y="1412875"/>
            <a:ext cx="2665413" cy="29527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Макроэлементы</a:t>
            </a:r>
          </a:p>
          <a:p>
            <a:pPr algn="ctr">
              <a:defRPr/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99% всей массы </a:t>
            </a:r>
          </a:p>
          <a:p>
            <a:pPr algn="ctr">
              <a:defRPr/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клетки </a:t>
            </a:r>
          </a:p>
          <a:p>
            <a:pPr algn="ctr">
              <a:defRPr/>
            </a:pPr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1)О</a:t>
            </a:r>
            <a:r>
              <a:rPr lang="en-US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H, N,</a:t>
            </a:r>
            <a:r>
              <a: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S, P,</a:t>
            </a:r>
          </a:p>
          <a:p>
            <a:pPr algn="ctr">
              <a:defRPr/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K, Mg, Na, Ca, Fe, Cl.</a:t>
            </a:r>
            <a:endParaRPr lang="ru-RU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2987675" y="1412875"/>
            <a:ext cx="2952750" cy="29527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Микроэлементы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ионы тяжелых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металлов,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входящих в состав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ферментов, гормонов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0,0001%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Cu, Zn, I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5940425" y="1412875"/>
            <a:ext cx="2808288" cy="29527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Ультрамикро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элементы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концентрация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клетке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0,000001%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Au, Ra, Cs, Be,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Se.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126" name="Group 150"/>
          <p:cNvGraphicFramePr>
            <a:graphicFrameLocks noGrp="1"/>
          </p:cNvGraphicFramePr>
          <p:nvPr>
            <p:ph type="tbl" idx="1"/>
          </p:nvPr>
        </p:nvGraphicFramePr>
        <p:xfrm>
          <a:off x="0" y="0"/>
          <a:ext cx="9144000" cy="616915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331640"/>
                <a:gridCol w="7812360"/>
              </a:tblGrid>
              <a:tr h="360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Элемент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            Функция </a:t>
                      </a:r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химических элементов в клетке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1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О, Н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Входят в состав воды 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ru-RU" sz="19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О, Н, </a:t>
                      </a:r>
                      <a:r>
                        <a:rPr kumimoji="0" lang="en-US" sz="19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входят в состав белков, жиров, липидов, нуклеиновых кислот, полисахаридов.</a:t>
                      </a:r>
                      <a:endParaRPr kumimoji="0" lang="ru-RU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1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K, Na, </a:t>
                      </a:r>
                      <a:r>
                        <a:rPr kumimoji="0" lang="en-US" sz="1900" b="1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Cl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проводят нервные импульсы.</a:t>
                      </a:r>
                      <a:endParaRPr kumimoji="0" lang="ru-RU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Ca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компонент костей, зубов, необходим для мышечного сокращения, компонент свертывания крови, посредник в механизме действия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гормонов.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Mg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структурный компонент  хлорофилла, поддерживает работу рибосом и митохондрий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1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Fe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структурный компонент гемоглобина, миоглобина.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1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 составе серосодержащих аминокислот, белков.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1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 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 составе нуклеиновых кислот, костной ткани.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1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Zn, Cu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активаторы ферментов, влияют на процессы тканевого дыхания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1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входит в состав витамина В12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1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состав эмали зубов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1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состав тироксина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4300" y="2997200"/>
            <a:ext cx="5219700" cy="3527425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Каждый уровень является одновременно и системой и элементом.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Человек как организм является системой, состоящей из элементов-органов, и в то же время он сам является элементом - членом определенной популяции людей. Такой подход справедлив к любому живому объекту.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Заголовок 3"/>
          <p:cNvSpPr>
            <a:spLocks noGrp="1"/>
          </p:cNvSpPr>
          <p:nvPr>
            <p:ph type="title"/>
          </p:nvPr>
        </p:nvSpPr>
        <p:spPr>
          <a:xfrm>
            <a:off x="3578225" y="260350"/>
            <a:ext cx="5565775" cy="2881313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Живая материя представляет иерархию взаимосвязанных и взаимоподчиненных 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уровней организации.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Жизнь имеет многоуровневую организацию. </a:t>
            </a:r>
          </a:p>
        </p:txBody>
      </p:sp>
      <p:pic>
        <p:nvPicPr>
          <p:cNvPr id="17411" name="Picture 2" descr="http://www.proza.ru/pics/2012/02/09/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50"/>
            <a:ext cx="3998913" cy="601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755650" y="2709863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Вещества???</a:t>
            </a:r>
          </a:p>
        </p:txBody>
      </p:sp>
      <p:sp>
        <p:nvSpPr>
          <p:cNvPr id="36866" name="Таблица 2"/>
          <p:cNvSpPr>
            <a:spLocks noGrp="1"/>
          </p:cNvSpPr>
          <p:nvPr>
            <p:ph type="tbl" idx="1"/>
          </p:nvPr>
        </p:nvSpPr>
        <p:spPr/>
      </p:sp>
      <p:pic>
        <p:nvPicPr>
          <p:cNvPr id="36867" name="Picture 4" descr="img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4400" b="1" i="1">
                <a:solidFill>
                  <a:srgbClr val="003300"/>
                </a:solidFill>
                <a:ea typeface="Microsoft YaHei" pitchFamily="34" charset="-122"/>
              </a:rPr>
              <a:t>Вода и её роль в клетке</a:t>
            </a:r>
            <a:r>
              <a:rPr lang="ru-RU" altLang="ru-RU" sz="4400" b="1" i="1">
                <a:solidFill>
                  <a:srgbClr val="000000"/>
                </a:solidFill>
                <a:ea typeface="Microsoft YaHei" pitchFamily="34" charset="-122"/>
              </a:rPr>
              <a:t/>
            </a:r>
            <a:br>
              <a:rPr lang="ru-RU" altLang="ru-RU" sz="4400" b="1" i="1">
                <a:solidFill>
                  <a:srgbClr val="000000"/>
                </a:solidFill>
                <a:ea typeface="Microsoft YaHei" pitchFamily="34" charset="-122"/>
              </a:rPr>
            </a:br>
            <a:endParaRPr lang="ru-RU" altLang="ru-RU" sz="4400" b="1" i="1">
              <a:solidFill>
                <a:srgbClr val="000000"/>
              </a:solidFill>
              <a:ea typeface="Microsoft YaHei" pitchFamily="34" charset="-122"/>
            </a:endParaRP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79388" y="981075"/>
            <a:ext cx="87852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>
              <a:spcBef>
                <a:spcPts val="700"/>
              </a:spcBef>
              <a:buClr>
                <a:srgbClr val="003300"/>
              </a:buClr>
              <a:buSzPct val="100000"/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800">
                <a:solidFill>
                  <a:srgbClr val="003300"/>
                </a:solidFill>
                <a:ea typeface="Microsoft YaHei" pitchFamily="34" charset="-122"/>
              </a:rPr>
              <a:t>Причины разного количества воды в разных тканях различные. Одна из причин - разная скорость или интенсивность обменных процессов. Например:</a:t>
            </a:r>
          </a:p>
          <a:p>
            <a:pPr marL="341313" indent="-341313" algn="ctr">
              <a:spcBef>
                <a:spcPts val="700"/>
              </a:spcBef>
              <a:buClr>
                <a:srgbClr val="003300"/>
              </a:buClr>
              <a:buSzPct val="100000"/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800">
                <a:solidFill>
                  <a:srgbClr val="003300"/>
                </a:solidFill>
                <a:ea typeface="Microsoft YaHei" pitchFamily="34" charset="-122"/>
              </a:rPr>
              <a:t>в эмбрионах   -------------- 95%</a:t>
            </a:r>
          </a:p>
          <a:p>
            <a:pPr marL="341313" indent="-341313" algn="ctr">
              <a:spcBef>
                <a:spcPts val="700"/>
              </a:spcBef>
              <a:buClr>
                <a:srgbClr val="003300"/>
              </a:buClr>
              <a:buSzPct val="100000"/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800">
                <a:solidFill>
                  <a:srgbClr val="003300"/>
                </a:solidFill>
                <a:ea typeface="Microsoft YaHei" pitchFamily="34" charset="-122"/>
              </a:rPr>
              <a:t>в молодом организме ---- 80%</a:t>
            </a:r>
          </a:p>
          <a:p>
            <a:pPr marL="341313" indent="-341313" algn="ctr">
              <a:spcBef>
                <a:spcPts val="700"/>
              </a:spcBef>
              <a:buClr>
                <a:srgbClr val="003300"/>
              </a:buClr>
              <a:buSzPct val="100000"/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800">
                <a:solidFill>
                  <a:srgbClr val="003300"/>
                </a:solidFill>
                <a:ea typeface="Microsoft YaHei" pitchFamily="34" charset="-122"/>
              </a:rPr>
              <a:t>в стареющем организме –60%</a:t>
            </a:r>
          </a:p>
          <a:p>
            <a:pPr marL="341313" indent="-341313">
              <a:spcBef>
                <a:spcPts val="650"/>
              </a:spcBef>
              <a:buClr>
                <a:srgbClr val="003300"/>
              </a:buClr>
              <a:buSzPct val="100000"/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600">
                <a:solidFill>
                  <a:srgbClr val="003300"/>
                </a:solidFill>
                <a:ea typeface="Microsoft YaHei" pitchFamily="34" charset="-122"/>
              </a:rPr>
              <a:t>Без воды человек может прожить 5-6 дней (14 дней). </a:t>
            </a:r>
          </a:p>
          <a:p>
            <a:pPr marL="341313" indent="-341313">
              <a:spcBef>
                <a:spcPts val="700"/>
              </a:spcBef>
              <a:buClr>
                <a:srgbClr val="003300"/>
              </a:buClr>
              <a:buSzPct val="100000"/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800">
                <a:solidFill>
                  <a:srgbClr val="003300"/>
                </a:solidFill>
                <a:ea typeface="Microsoft YaHei" pitchFamily="34" charset="-122"/>
              </a:rPr>
              <a:t>Другие животные дольше, верблюд в активном состоянии, спячка (зимняя, летняя) анабиоз, покой у семян, спора, циста.</a:t>
            </a:r>
          </a:p>
          <a:p>
            <a:pPr marL="341313" indent="-341313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altLang="ru-RU" sz="2000">
              <a:solidFill>
                <a:srgbClr val="000000"/>
              </a:solidFill>
              <a:ea typeface="Microsoft YaHei" pitchFamily="34" charset="-122"/>
            </a:endParaRPr>
          </a:p>
          <a:p>
            <a:pPr marL="341313" indent="-341313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altLang="ru-RU" sz="2000">
              <a:solidFill>
                <a:srgbClr val="000000"/>
              </a:solidFill>
              <a:ea typeface="Microsoft YaHei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3889375" cy="505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0313" y="0"/>
            <a:ext cx="4103687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457200" y="128588"/>
            <a:ext cx="82296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>
              <a:latin typeface="Calibri" pitchFamily="34" charset="0"/>
            </a:endParaRP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4797425"/>
            <a:ext cx="2376487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32388" y="4292600"/>
            <a:ext cx="217646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Rectangle 7"/>
          <p:cNvSpPr>
            <a:spLocks noChangeArrowheads="1"/>
          </p:cNvSpPr>
          <p:nvPr/>
        </p:nvSpPr>
        <p:spPr bwMode="auto">
          <a:xfrm>
            <a:off x="755650" y="2133600"/>
            <a:ext cx="8137525" cy="20145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33350"/>
            <a:r>
              <a:rPr lang="ru-RU"/>
              <a:t>По отношению к воде все вещества можно подразделить на два типа:</a:t>
            </a:r>
          </a:p>
          <a:p>
            <a:pPr indent="133350"/>
            <a:r>
              <a:rPr lang="en-US"/>
              <a:t>- </a:t>
            </a:r>
            <a:r>
              <a:rPr lang="ru-RU"/>
              <a:t>Гидрофильные (греч. hydro - вода и philéo - люблю) - вещества, которые хорошо растворяются в воде. Гидрофильными веществами являются сахара, соли, альдегиды, спирты, аминокислоты.</a:t>
            </a:r>
          </a:p>
          <a:p>
            <a:pPr indent="133350"/>
            <a:r>
              <a:rPr lang="en-US"/>
              <a:t>- </a:t>
            </a:r>
            <a:r>
              <a:rPr lang="ru-RU"/>
              <a:t>Гидрофобные (греч. hydro - вода и phobos — страх) - вещества, которые не растворяются в воде. Гидрофобными веществами являются жиры.</a:t>
            </a:r>
          </a:p>
          <a:p>
            <a:pPr indent="133350" eaLnBrk="0" hangingPunct="0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986" name="Таблица 2"/>
          <p:cNvSpPr>
            <a:spLocks noGrp="1"/>
          </p:cNvSpPr>
          <p:nvPr>
            <p:ph type="tbl" idx="1"/>
          </p:nvPr>
        </p:nvSpPr>
        <p:spPr/>
      </p:sp>
      <p:pic>
        <p:nvPicPr>
          <p:cNvPr id="41987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/>
              <a:t>Минеральные соли</a:t>
            </a:r>
          </a:p>
        </p:txBody>
      </p:sp>
      <p:sp>
        <p:nvSpPr>
          <p:cNvPr id="4301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mtClean="0"/>
              <a:t>Катионы – </a:t>
            </a:r>
            <a:r>
              <a:rPr lang="en-US" smtClean="0"/>
              <a:t>K+, Ca2+,Mg2+,Na+,NH+</a:t>
            </a:r>
          </a:p>
          <a:p>
            <a:r>
              <a:rPr lang="ru-RU" smtClean="0"/>
              <a:t>Анионы</a:t>
            </a:r>
            <a:r>
              <a:rPr lang="en-US" smtClean="0"/>
              <a:t> – Cl-,SO4-,HPO4-, H2PO4-,HCO3-, NO3-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403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4035" name="Picture 4" descr="slide-3"/>
          <p:cNvPicPr>
            <a:picLocks noChangeAspect="1" noChangeArrowheads="1"/>
          </p:cNvPicPr>
          <p:nvPr/>
        </p:nvPicPr>
        <p:blipFill>
          <a:blip r:embed="rId2" cstate="print"/>
          <a:srcRect t="20789"/>
          <a:stretch>
            <a:fillRect/>
          </a:stretch>
        </p:blipFill>
        <p:spPr bwMode="auto">
          <a:xfrm>
            <a:off x="0" y="1423988"/>
            <a:ext cx="9144000" cy="542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505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45059" name="Picture 4" descr="bX2Hnn_ZC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 descr="image0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0"/>
            <a:ext cx="6372225" cy="477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7" descr="slide-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588125" cy="493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8" descr="5f1a48c282fd569b40ae0b1ad9f7ee88-800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980728"/>
            <a:ext cx="6761163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327576" y="5657671"/>
            <a:ext cx="3816424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b="1" dirty="0" err="1" smtClean="0"/>
              <a:t>О́смос</a:t>
            </a:r>
            <a:r>
              <a:rPr lang="ru-RU" sz="1200" dirty="0" smtClean="0"/>
              <a:t> (от греч. </a:t>
            </a:r>
            <a:r>
              <a:rPr lang="ru-RU" sz="1200" dirty="0" err="1" smtClean="0"/>
              <a:t>ὄσμος </a:t>
            </a:r>
            <a:r>
              <a:rPr lang="ru-RU" sz="1200" dirty="0" smtClean="0"/>
              <a:t>— толчок, давление) — процесс односторонней диффузии через полупроницаемую мембрану молекул растворителя в сторону большей концентрации растворенного вещества из объема с меньшей концентрацией растворенного вещества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48064" y="4221088"/>
            <a:ext cx="3995936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dirty="0" smtClean="0"/>
              <a:t>Тургор тканей - напряжённое состояние оболочек живых клеток. </a:t>
            </a:r>
            <a:r>
              <a:rPr lang="ru-RU" sz="1200" dirty="0" err="1" smtClean="0"/>
              <a:t>Тургорное</a:t>
            </a:r>
            <a:r>
              <a:rPr lang="ru-RU" sz="1200" dirty="0" smtClean="0"/>
              <a:t> давление - внутреннее давление, которое развивается в растительной клетке, когда в неё в результате осмоса входит вода, и цитоплазма прижимается к клеточной стенке; это давление препятствует дальнейшему проникновению воды в клетку.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25177" t="18329" r="27781" b="25563"/>
          <a:stretch>
            <a:fillRect/>
          </a:stretch>
        </p:blipFill>
        <p:spPr bwMode="auto">
          <a:xfrm>
            <a:off x="1331640" y="548680"/>
            <a:ext cx="759633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Многие органические вещества клетки – это </a:t>
            </a:r>
            <a:r>
              <a:rPr lang="ru-RU" sz="3600" b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биополимеры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1438"/>
            <a:ext cx="9144000" cy="1036637"/>
          </a:xfrm>
        </p:spPr>
        <p:txBody>
          <a:bodyPr rtlCol="0">
            <a:normAutofit/>
          </a:bodyPr>
          <a:lstStyle/>
          <a:p>
            <a:pPr marL="179388" indent="-179388" eaLnBrk="1" fontAlgn="auto" hangingPunct="1">
              <a:spcAft>
                <a:spcPts val="0"/>
              </a:spcAft>
              <a:buFont typeface="Arial" pitchFamily="34" charset="0"/>
              <a:buChar char="•"/>
              <a:tabLst>
                <a:tab pos="179388" algn="l"/>
              </a:tabLst>
              <a:defRPr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греч.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polymeres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состоящий из многих частей, многообразный</a:t>
            </a:r>
          </a:p>
          <a:p>
            <a:pPr marL="179388" indent="-179388" eaLnBrk="1" fontAlgn="auto" hangingPunct="1">
              <a:spcAft>
                <a:spcPts val="0"/>
              </a:spcAft>
              <a:buFont typeface="Arial" pitchFamily="34" charset="0"/>
              <a:buChar char="•"/>
              <a:tabLst>
                <a:tab pos="179388" algn="l"/>
              </a:tabLst>
              <a:defRPr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греч.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bios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жизнь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0825" y="2205038"/>
            <a:ext cx="8713788" cy="12001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Биополиме́ры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— класс полимеров, встречающихся в природе в естественном виде, входящие в состав живых организмов; состоят из одинаковых (или разных) звеньев — </a:t>
            </a:r>
            <a:r>
              <a:rPr lang="ru-RU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мономеров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8131" name="Picture 4" descr="pEZvY55ZL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36013" cy="697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650" y="549275"/>
            <a:ext cx="6985000" cy="66897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Примером  какого уровня организации является каждый из приведенных ниже объектов:</a:t>
            </a:r>
          </a:p>
          <a:p>
            <a:pPr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AutoNum type="arabicPeriod"/>
              <a:defRPr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Крапива двудомная</a:t>
            </a:r>
          </a:p>
          <a:p>
            <a:pPr>
              <a:buFontTx/>
              <a:buAutoNum type="arabicPeriod"/>
              <a:defRPr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Гемоглобин </a:t>
            </a:r>
          </a:p>
          <a:p>
            <a:pPr>
              <a:buFontTx/>
              <a:buAutoNum type="arabicPeriod"/>
              <a:defRPr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Степь </a:t>
            </a:r>
          </a:p>
          <a:p>
            <a:pPr>
              <a:buFontTx/>
              <a:buAutoNum type="arabicPeriod"/>
              <a:defRPr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Нейрон </a:t>
            </a:r>
          </a:p>
          <a:p>
            <a:pPr>
              <a:buFontTx/>
              <a:buAutoNum type="arabicPeriod"/>
              <a:defRPr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Углевод</a:t>
            </a:r>
          </a:p>
          <a:p>
            <a:pPr>
              <a:buFontTx/>
              <a:buAutoNum type="arabicPeriod"/>
              <a:defRPr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Эпителий</a:t>
            </a:r>
          </a:p>
          <a:p>
            <a:pPr>
              <a:buFontTx/>
              <a:buAutoNum type="arabicPeriod"/>
              <a:defRPr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Стая волков</a:t>
            </a:r>
          </a:p>
          <a:p>
            <a:pPr>
              <a:buFontTx/>
              <a:buAutoNum type="arabicPeriod"/>
              <a:defRPr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Волк</a:t>
            </a:r>
          </a:p>
          <a:p>
            <a:pPr>
              <a:buFontTx/>
              <a:buAutoNum type="arabicPeriod"/>
              <a:defRPr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Инфузория</a:t>
            </a:r>
          </a:p>
          <a:p>
            <a:pPr>
              <a:buFontTx/>
              <a:buAutoNum type="arabicPeriod"/>
              <a:defRPr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Обмен веществ </a:t>
            </a:r>
          </a:p>
          <a:p>
            <a:pPr>
              <a:buFontTx/>
              <a:buAutoNum type="arabicPeriod"/>
              <a:defRPr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Биогенная миграция атомов </a:t>
            </a:r>
          </a:p>
          <a:p>
            <a:pPr>
              <a:buFontTx/>
              <a:buAutoNum type="arabicPeriod"/>
              <a:defRPr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Аппарат Гольджи</a:t>
            </a:r>
          </a:p>
          <a:p>
            <a:pPr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AutoNum type="arabicPeriod"/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AutoNum type="arabicPeriod"/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Задания </a:t>
            </a:r>
          </a:p>
        </p:txBody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>
                <a:latin typeface="Arial" charset="0"/>
                <a:hlinkClick r:id="rId2"/>
              </a:rPr>
              <a:t>https://testedu.ru/test/biologiya/10-klass/ximicheskie-elementyi-neorganicheskie-veshhestva-kletki-variant-3.html</a:t>
            </a:r>
            <a:endParaRPr lang="en-US" smtClean="0">
              <a:latin typeface="Arial" charset="0"/>
            </a:endParaRPr>
          </a:p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/>
          </p:cNvSpPr>
          <p:nvPr>
            <p:ph type="body" idx="1"/>
          </p:nvPr>
        </p:nvSpPr>
        <p:spPr>
          <a:xfrm>
            <a:off x="323850" y="47625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mtClean="0"/>
              <a:t>Установите последовательность соподчинения элементов биологических систем, начиная с наибольшего.</a:t>
            </a:r>
            <a:endParaRPr lang="en-US" smtClean="0"/>
          </a:p>
          <a:p>
            <a:pPr>
              <a:lnSpc>
                <a:spcPct val="90000"/>
              </a:lnSpc>
            </a:pPr>
            <a:r>
              <a:rPr lang="ru-RU" smtClean="0"/>
              <a:t>1) нервная ткань</a:t>
            </a:r>
            <a:br>
              <a:rPr lang="ru-RU" smtClean="0"/>
            </a:br>
            <a:r>
              <a:rPr lang="ru-RU" smtClean="0"/>
              <a:t>2) рецептор</a:t>
            </a:r>
            <a:br>
              <a:rPr lang="ru-RU" smtClean="0"/>
            </a:br>
            <a:r>
              <a:rPr lang="ru-RU" smtClean="0"/>
              <a:t>3) нейрон</a:t>
            </a:r>
            <a:br>
              <a:rPr lang="ru-RU" smtClean="0"/>
            </a:br>
            <a:r>
              <a:rPr lang="ru-RU" smtClean="0"/>
              <a:t>4) нервная система</a:t>
            </a:r>
            <a:br>
              <a:rPr lang="ru-RU" smtClean="0"/>
            </a:br>
            <a:r>
              <a:rPr lang="ru-RU" smtClean="0"/>
              <a:t>5) человек</a:t>
            </a:r>
            <a:br>
              <a:rPr lang="ru-RU" smtClean="0"/>
            </a:br>
            <a:r>
              <a:rPr lang="ru-RU" smtClean="0"/>
              <a:t>6) спинной мозг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/>
          </p:cNvSpPr>
          <p:nvPr>
            <p:ph type="body" idx="1"/>
          </p:nvPr>
        </p:nvSpPr>
        <p:spPr>
          <a:xfrm>
            <a:off x="395288" y="333375"/>
            <a:ext cx="8229600" cy="4525963"/>
          </a:xfrm>
        </p:spPr>
        <p:txBody>
          <a:bodyPr/>
          <a:lstStyle/>
          <a:p>
            <a:r>
              <a:rPr lang="ru-RU" smtClean="0"/>
              <a:t>Установите последовательность соподчинения элементов биологических систем, начиная с наибольшего.</a:t>
            </a:r>
            <a:endParaRPr lang="en-US" smtClean="0"/>
          </a:p>
          <a:p>
            <a:r>
              <a:rPr lang="ru-RU" smtClean="0"/>
              <a:t>1) двигательный нейрон</a:t>
            </a:r>
            <a:br>
              <a:rPr lang="ru-RU" smtClean="0"/>
            </a:br>
            <a:r>
              <a:rPr lang="ru-RU" smtClean="0"/>
              <a:t>2) нервная система</a:t>
            </a:r>
            <a:br>
              <a:rPr lang="ru-RU" smtClean="0"/>
            </a:br>
            <a:r>
              <a:rPr lang="ru-RU" smtClean="0"/>
              <a:t>3) соматическая нервная система</a:t>
            </a:r>
            <a:br>
              <a:rPr lang="ru-RU" smtClean="0"/>
            </a:br>
            <a:r>
              <a:rPr lang="ru-RU" smtClean="0"/>
              <a:t>4) периферический отдел нервной системы</a:t>
            </a:r>
            <a:br>
              <a:rPr lang="ru-RU" smtClean="0"/>
            </a:br>
            <a:r>
              <a:rPr lang="ru-RU" smtClean="0"/>
              <a:t>5) нерв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/>
          </p:cNvSpPr>
          <p:nvPr>
            <p:ph type="body" idx="1"/>
          </p:nvPr>
        </p:nvSpPr>
        <p:spPr>
          <a:xfrm>
            <a:off x="539750" y="40481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smtClean="0"/>
              <a:t>Установите последовательность соподчинения элементов биологических систем, начиная с наибольшего. Запишите в ответ цифры в последовательности, соответствующей правильному порядку.</a:t>
            </a:r>
            <a:endParaRPr lang="en-US" sz="2800" smtClean="0"/>
          </a:p>
          <a:p>
            <a:pPr>
              <a:lnSpc>
                <a:spcPct val="90000"/>
              </a:lnSpc>
            </a:pPr>
            <a:r>
              <a:rPr lang="ru-RU" sz="2800" smtClean="0"/>
              <a:t>1) вегетативная нервная система</a:t>
            </a:r>
            <a:br>
              <a:rPr lang="ru-RU" sz="2800" smtClean="0"/>
            </a:br>
            <a:r>
              <a:rPr lang="ru-RU" sz="2800" smtClean="0"/>
              <a:t>2) человек</a:t>
            </a:r>
            <a:br>
              <a:rPr lang="ru-RU" sz="2800" smtClean="0"/>
            </a:br>
            <a:r>
              <a:rPr lang="ru-RU" sz="2800" smtClean="0"/>
              <a:t>3) нервная система</a:t>
            </a:r>
            <a:br>
              <a:rPr lang="ru-RU" sz="2800" smtClean="0"/>
            </a:br>
            <a:r>
              <a:rPr lang="ru-RU" sz="2800" smtClean="0"/>
              <a:t>4) блуждающий нерв</a:t>
            </a:r>
            <a:br>
              <a:rPr lang="ru-RU" sz="2800" smtClean="0"/>
            </a:br>
            <a:r>
              <a:rPr lang="ru-RU" sz="2800" smtClean="0"/>
              <a:t>5) тело нейрона</a:t>
            </a:r>
            <a:br>
              <a:rPr lang="ru-RU" sz="2800" smtClean="0"/>
            </a:br>
            <a:r>
              <a:rPr lang="ru-RU" sz="2800" smtClean="0"/>
              <a:t>6) нейрон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/>
          </p:cNvSpPr>
          <p:nvPr>
            <p:ph type="body" idx="1"/>
          </p:nvPr>
        </p:nvSpPr>
        <p:spPr>
          <a:xfrm>
            <a:off x="395288" y="47625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mtClean="0"/>
              <a:t>Установите последовательность иерархического соподчинения элементов кровеносной системы, начиная с наименьшего уровня.</a:t>
            </a:r>
          </a:p>
          <a:p>
            <a:pPr>
              <a:lnSpc>
                <a:spcPct val="90000"/>
              </a:lnSpc>
            </a:pPr>
            <a:r>
              <a:rPr lang="ru-RU" smtClean="0"/>
              <a:t>1) сердце</a:t>
            </a:r>
          </a:p>
          <a:p>
            <a:pPr>
              <a:lnSpc>
                <a:spcPct val="90000"/>
              </a:lnSpc>
            </a:pPr>
            <a:r>
              <a:rPr lang="ru-RU" smtClean="0"/>
              <a:t>2) кровеносная система</a:t>
            </a:r>
          </a:p>
          <a:p>
            <a:pPr>
              <a:lnSpc>
                <a:spcPct val="90000"/>
              </a:lnSpc>
            </a:pPr>
            <a:r>
              <a:rPr lang="ru-RU" smtClean="0"/>
              <a:t>3)миоцит</a:t>
            </a:r>
          </a:p>
          <a:p>
            <a:pPr>
              <a:lnSpc>
                <a:spcPct val="90000"/>
              </a:lnSpc>
            </a:pPr>
            <a:r>
              <a:rPr lang="ru-RU" smtClean="0"/>
              <a:t>4) миокард</a:t>
            </a:r>
          </a:p>
          <a:p>
            <a:pPr>
              <a:lnSpc>
                <a:spcPct val="90000"/>
              </a:lnSpc>
            </a:pPr>
            <a:r>
              <a:rPr lang="ru-RU" smtClean="0"/>
              <a:t>5) миозин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body" idx="1"/>
          </p:nvPr>
        </p:nvSpPr>
        <p:spPr>
          <a:xfrm>
            <a:off x="395288" y="47625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smtClean="0"/>
              <a:t>Выберите два верных ответа из пяти и запишите в таблицу цифры, под которыми они указаны. Какие из уровней организации жизни являются надвидовыми?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 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1) популяционно-видовой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2) органоидно-клеточный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3) биогеоценотический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4) биосферный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5) молекулярно-генетический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800" smtClean="0"/>
              <a:t>Рассмотрите таблицу «Уровни организации живой природы». Запишите в ответе пропущенный термин, обозначенный в таблице вопросительным знаком.</a:t>
            </a:r>
          </a:p>
        </p:txBody>
      </p:sp>
      <p:graphicFrame>
        <p:nvGraphicFramePr>
          <p:cNvPr id="35881" name="Group 41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920875"/>
                <a:gridCol w="2117725"/>
              </a:tblGrid>
              <a:tr h="1193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Уровень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Пример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</a:tr>
              <a:tr h="12684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?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митохондрия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637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органый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сердце человека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1034</Words>
  <Application>Microsoft Office PowerPoint</Application>
  <PresentationFormat>Экран (4:3)</PresentationFormat>
  <Paragraphs>171</Paragraphs>
  <Slides>30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Живая материя представляет иерархию взаимосвязанных и взаимоподчиненных  уровней организации.  Жизнь имеет многоуровневую организацию.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Moлeкyляpный уровeнь мoжнo нaзвaть начальным нaиболее глyбинным уpoвнем opгaнизации живoгo </vt:lpstr>
      <vt:lpstr>Элементы, входящие в состав клетки</vt:lpstr>
      <vt:lpstr>Слайд 19</vt:lpstr>
      <vt:lpstr>Вещества???</vt:lpstr>
      <vt:lpstr>Слайд 21</vt:lpstr>
      <vt:lpstr>Слайд 22</vt:lpstr>
      <vt:lpstr>Слайд 23</vt:lpstr>
      <vt:lpstr>Минеральные соли</vt:lpstr>
      <vt:lpstr>Слайд 25</vt:lpstr>
      <vt:lpstr>Слайд 26</vt:lpstr>
      <vt:lpstr>Слайд 27</vt:lpstr>
      <vt:lpstr>Многие органические вещества клетки – это биополимеры</vt:lpstr>
      <vt:lpstr>Слайд 29</vt:lpstr>
      <vt:lpstr>Задания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Тема. Уровни организации живой природы. Молекулярный уровень: общая характеристика.</dc:title>
  <dc:creator>Любовь</dc:creator>
  <cp:lastModifiedBy>Михаил</cp:lastModifiedBy>
  <cp:revision>57</cp:revision>
  <dcterms:created xsi:type="dcterms:W3CDTF">2013-11-06T06:54:41Z</dcterms:created>
  <dcterms:modified xsi:type="dcterms:W3CDTF">2021-09-19T08:14:53Z</dcterms:modified>
</cp:coreProperties>
</file>