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7" r:id="rId2"/>
    <p:sldId id="339" r:id="rId3"/>
    <p:sldId id="340" r:id="rId4"/>
    <p:sldId id="342" r:id="rId5"/>
    <p:sldId id="343" r:id="rId6"/>
    <p:sldId id="344" r:id="rId7"/>
    <p:sldId id="345" r:id="rId8"/>
    <p:sldId id="346" r:id="rId9"/>
    <p:sldId id="347" r:id="rId10"/>
    <p:sldId id="257" r:id="rId11"/>
    <p:sldId id="297" r:id="rId12"/>
    <p:sldId id="260" r:id="rId13"/>
    <p:sldId id="261" r:id="rId14"/>
    <p:sldId id="259" r:id="rId15"/>
    <p:sldId id="262" r:id="rId16"/>
    <p:sldId id="270" r:id="rId17"/>
    <p:sldId id="298" r:id="rId18"/>
    <p:sldId id="285" r:id="rId19"/>
    <p:sldId id="268" r:id="rId20"/>
    <p:sldId id="325" r:id="rId21"/>
    <p:sldId id="323" r:id="rId22"/>
    <p:sldId id="326" r:id="rId23"/>
    <p:sldId id="269" r:id="rId24"/>
    <p:sldId id="329" r:id="rId25"/>
    <p:sldId id="328" r:id="rId26"/>
    <p:sldId id="331" r:id="rId27"/>
    <p:sldId id="314" r:id="rId28"/>
    <p:sldId id="330" r:id="rId29"/>
    <p:sldId id="276" r:id="rId30"/>
    <p:sldId id="332" r:id="rId31"/>
    <p:sldId id="277" r:id="rId32"/>
    <p:sldId id="335" r:id="rId33"/>
    <p:sldId id="334" r:id="rId34"/>
    <p:sldId id="336" r:id="rId35"/>
    <p:sldId id="278" r:id="rId36"/>
    <p:sldId id="273" r:id="rId37"/>
    <p:sldId id="274" r:id="rId38"/>
    <p:sldId id="279" r:id="rId39"/>
    <p:sldId id="286" r:id="rId40"/>
    <p:sldId id="349" r:id="rId41"/>
    <p:sldId id="283" r:id="rId42"/>
    <p:sldId id="338" r:id="rId43"/>
    <p:sldId id="341" r:id="rId44"/>
    <p:sldId id="348" r:id="rId45"/>
    <p:sldId id="350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FF"/>
    <a:srgbClr val="FFFF00"/>
    <a:srgbClr val="FFCC99"/>
    <a:srgbClr val="CCECFF"/>
    <a:srgbClr val="E5FBE1"/>
    <a:srgbClr val="CCFFCC"/>
    <a:srgbClr val="E1F3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9" autoAdjust="0"/>
  </p:normalViewPr>
  <p:slideViewPr>
    <p:cSldViewPr>
      <p:cViewPr varScale="1">
        <p:scale>
          <a:sx n="73" d="100"/>
          <a:sy n="73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3A05467-AD4D-49BA-BCE4-9DFEB7C241D1}" type="datetimeFigureOut">
              <a:rPr lang="ru-RU"/>
              <a:pPr>
                <a:defRPr/>
              </a:pPr>
              <a:t>18.10.2021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6CE6CD9-F418-4838-A510-B224F3E311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422755-FC7E-4EAE-99BA-8D91D24FD7DC}" type="slidenum">
              <a:rPr lang="ru-RU" smtClean="0">
                <a:cs typeface="Arial" charset="0"/>
              </a:rPr>
              <a:pPr/>
              <a:t>21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92F04D8E-D7BF-4095-A58F-826AC8B6FD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EF181-07DA-4A38-84CB-9661180459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1885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505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4B927-9562-46BB-8060-421EC5ECA7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AF14-D808-4C8E-856F-F22FB26286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43297-B1B4-466D-9062-C122A7FA36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B7DCE-FE16-404B-93CB-3A2716F391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5E282-B237-4657-A0D3-93EB4B53E5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51A3E-57CC-4A4D-8390-724180B865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43872-9BEE-4F0B-A990-3C37BDCD5A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7955-9027-466A-8176-02FD5E59A2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8D154-0360-4811-ACBB-6045F53233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2A12F559-3AEC-4B66-84D9-34B9281ADB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-faq.ru/prtwo/prtwo054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Задачи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96975"/>
            <a:ext cx="8316912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1) Сколько молекул АТФ будет синтезировано в клетках эукариот на подготовительном этапе энергетического обмена, в процессе гликолиза и в процессе дыхания при окислении фрагмента молекулы крахмала, состоящей из 400 остатков глюкозы? Сколько АТФ образуется при полном окислении этого фрагмента крахмала? 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2) Сколько молекул АТФ будет синтезировано в клетках амебы на подготовительном этапе энергетического обмена, в процессе гликолиза и в процессе дыхания при окислении фрагмента молекулы гликогена, состоящего из 12 остатков глюкозы? Ответ запишите в виде последовательности цифр в порядке их убывания.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3) Сколько молекул АТФ будет синтезировано в клетках гриба на подготовительном этапе энергетического обмена, в процессе гликолиза и в процессе дыхания при окислении фрагмента молекулы крахмала, состоящего из 6 остатков глюкозы?</a:t>
            </a:r>
            <a:br>
              <a:rPr lang="ru-RU" sz="1800" smtClean="0"/>
            </a:br>
            <a:r>
              <a:rPr lang="ru-RU" sz="1800" smtClean="0"/>
              <a:t>Ответ запишите в виде последовательности цифр, в порядке их убывания.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 descr="D:\Documents and Settings\Admin\Рабочий стол\Рисунки биология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619268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Фотосинтез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8296275" y="4238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88640"/>
            <a:ext cx="8136904" cy="1015663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B05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800" dirty="0"/>
              <a:t> </a:t>
            </a:r>
            <a:r>
              <a:rPr lang="ru-RU" sz="3000" dirty="0"/>
              <a:t>Благодаря этому процессу существует весь органический мир на Земле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40768"/>
            <a:ext cx="8136904" cy="1477328"/>
          </a:xfrm>
          <a:prstGeom prst="rect">
            <a:avLst/>
          </a:prstGeom>
          <a:ln w="317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>
              <a:spcBef>
                <a:spcPts val="0"/>
              </a:spcBef>
              <a:buClr>
                <a:srgbClr val="00B050"/>
              </a:buClr>
              <a:buSzPct val="100000"/>
              <a:buFontTx/>
              <a:buChar char="•"/>
              <a:defRPr/>
            </a:pPr>
            <a:r>
              <a:rPr lang="ru-RU" sz="3000" dirty="0"/>
              <a:t>Это единственный процесс, когда происходит преобразование солнечной энергии в энергию органических веществ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924944"/>
            <a:ext cx="8136904" cy="1015663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B05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800" dirty="0"/>
              <a:t> </a:t>
            </a:r>
            <a:r>
              <a:rPr lang="ru-RU" sz="3000" dirty="0"/>
              <a:t>Этот процесс обеспечивает живой мир органическими веществами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077072"/>
            <a:ext cx="8136904" cy="1015663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B05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800" dirty="0"/>
              <a:t> </a:t>
            </a:r>
            <a:r>
              <a:rPr lang="ru-RU" sz="3000" dirty="0"/>
              <a:t>Это единственный процесс, который снабжает атмосферу кислородом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229200"/>
            <a:ext cx="8136904" cy="1477328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B05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800" dirty="0"/>
              <a:t> </a:t>
            </a:r>
            <a:r>
              <a:rPr lang="ru-RU" sz="3000" dirty="0"/>
              <a:t>Этот процесс  защищает живой мир от действия губительных ультрафиолетовых лучей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1196752"/>
            <a:ext cx="8316416" cy="1357313"/>
          </a:xfrm>
          <a:solidFill>
            <a:schemeClr val="accent3"/>
          </a:solidFill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Фотосинтез</a:t>
            </a:r>
            <a:r>
              <a:rPr lang="ru-RU" sz="3200" dirty="0" smtClean="0"/>
              <a:t> – (от греч. </a:t>
            </a:r>
            <a:r>
              <a:rPr lang="en-US" sz="3200" dirty="0" smtClean="0"/>
              <a:t>foto</a:t>
            </a:r>
            <a:r>
              <a:rPr lang="ru-RU" sz="3200" dirty="0" smtClean="0"/>
              <a:t> – «</a:t>
            </a:r>
            <a:r>
              <a:rPr lang="en-US" sz="3200" dirty="0" smtClean="0"/>
              <a:t>c</a:t>
            </a:r>
            <a:r>
              <a:rPr lang="ru-RU" sz="3200" dirty="0" smtClean="0"/>
              <a:t>вет» и </a:t>
            </a:r>
            <a:r>
              <a:rPr lang="en-US" sz="3200" dirty="0" smtClean="0"/>
              <a:t>synthesis –</a:t>
            </a:r>
            <a:r>
              <a:rPr lang="ru-RU" sz="3200" dirty="0" smtClean="0"/>
              <a:t> «соединение»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27088" y="5157788"/>
            <a:ext cx="428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latin typeface="+mn-lt"/>
                <a:cs typeface="+mn-cs"/>
              </a:rPr>
              <a:t>6 СО</a:t>
            </a:r>
            <a:r>
              <a:rPr lang="ru-RU" sz="4000" baseline="-25000" dirty="0">
                <a:latin typeface="+mn-lt"/>
                <a:cs typeface="+mn-cs"/>
              </a:rPr>
              <a:t>2</a:t>
            </a:r>
            <a:r>
              <a:rPr lang="ru-RU" sz="4000" baseline="30000" dirty="0">
                <a:latin typeface="+mn-lt"/>
                <a:cs typeface="+mn-cs"/>
              </a:rPr>
              <a:t> + </a:t>
            </a:r>
            <a:r>
              <a:rPr lang="ru-RU" sz="4000" dirty="0">
                <a:latin typeface="+mn-lt"/>
                <a:cs typeface="+mn-cs"/>
              </a:rPr>
              <a:t>6 Н</a:t>
            </a:r>
            <a:r>
              <a:rPr lang="ru-RU" sz="4000" baseline="-25000" dirty="0">
                <a:latin typeface="+mn-lt"/>
                <a:cs typeface="+mn-cs"/>
              </a:rPr>
              <a:t>2</a:t>
            </a:r>
            <a:r>
              <a:rPr lang="ru-RU" sz="4000" dirty="0">
                <a:latin typeface="+mn-lt"/>
                <a:cs typeface="+mn-cs"/>
              </a:rPr>
              <a:t>О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7562850" y="5478463"/>
            <a:ext cx="500063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79838" y="5516563"/>
            <a:ext cx="595312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363" y="5732463"/>
            <a:ext cx="178593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n-lt"/>
                <a:cs typeface="+mn-cs"/>
              </a:rPr>
              <a:t>глюкоза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7538" y="5084763"/>
            <a:ext cx="39290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latin typeface="+mn-lt"/>
                <a:cs typeface="+mn-cs"/>
              </a:rPr>
              <a:t>6С </a:t>
            </a:r>
            <a:r>
              <a:rPr lang="ru-RU" sz="4000" baseline="-25000" dirty="0">
                <a:latin typeface="+mn-lt"/>
                <a:cs typeface="+mn-cs"/>
              </a:rPr>
              <a:t>6</a:t>
            </a:r>
            <a:r>
              <a:rPr lang="ru-RU" sz="4000" dirty="0">
                <a:latin typeface="+mn-lt"/>
                <a:cs typeface="+mn-cs"/>
              </a:rPr>
              <a:t>Н </a:t>
            </a:r>
            <a:r>
              <a:rPr lang="ru-RU" sz="4000" baseline="-25000" dirty="0">
                <a:latin typeface="+mn-lt"/>
                <a:cs typeface="+mn-cs"/>
              </a:rPr>
              <a:t>12</a:t>
            </a:r>
            <a:r>
              <a:rPr lang="ru-RU" sz="4000" dirty="0">
                <a:latin typeface="+mn-lt"/>
                <a:cs typeface="+mn-cs"/>
              </a:rPr>
              <a:t>О</a:t>
            </a:r>
            <a:r>
              <a:rPr lang="ru-RU" sz="4000" baseline="-25000" dirty="0">
                <a:latin typeface="+mn-lt"/>
                <a:cs typeface="+mn-cs"/>
              </a:rPr>
              <a:t>6</a:t>
            </a:r>
            <a:r>
              <a:rPr lang="ru-RU" sz="4000" dirty="0">
                <a:latin typeface="+mn-lt"/>
                <a:cs typeface="+mn-cs"/>
              </a:rPr>
              <a:t>+ О</a:t>
            </a:r>
            <a:r>
              <a:rPr lang="ru-RU" sz="4000" baseline="-25000" dirty="0">
                <a:latin typeface="+mn-lt"/>
                <a:cs typeface="+mn-cs"/>
              </a:rPr>
              <a:t>2</a:t>
            </a:r>
            <a:endParaRPr lang="ru-RU" sz="4000" dirty="0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2852936"/>
            <a:ext cx="8316416" cy="2062103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u="sng" dirty="0">
                <a:solidFill>
                  <a:srgbClr val="FF0000"/>
                </a:solidFill>
              </a:rPr>
              <a:t>Фотосинтез </a:t>
            </a:r>
            <a:r>
              <a:rPr lang="ru-RU" sz="3200" dirty="0"/>
              <a:t>– образование (синтез) органических веществ (углеводов) из неорганических веществ(СО</a:t>
            </a:r>
            <a:r>
              <a:rPr lang="ru-RU" sz="3200" baseline="-25000" dirty="0"/>
              <a:t>2</a:t>
            </a:r>
            <a:r>
              <a:rPr lang="ru-RU" sz="3200" dirty="0"/>
              <a:t> и Н</a:t>
            </a:r>
            <a:r>
              <a:rPr lang="ru-RU" sz="3200" baseline="-25000" dirty="0"/>
              <a:t>2</a:t>
            </a:r>
            <a:r>
              <a:rPr lang="ru-RU" sz="3200" dirty="0"/>
              <a:t>О) с использованием энергии света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0"/>
            <a:ext cx="8316416" cy="923330"/>
          </a:xfrm>
          <a:prstGeom prst="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Фотосинтез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052736"/>
            <a:ext cx="8316416" cy="2062103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ru-RU" sz="3200" dirty="0"/>
              <a:t> Главным органом фотосинтеза является лист, в клетках которого имеются специализированные органоиды –  </a:t>
            </a:r>
            <a:r>
              <a:rPr lang="ru-RU" sz="3200" u="sng" dirty="0">
                <a:solidFill>
                  <a:srgbClr val="00B050"/>
                </a:solidFill>
              </a:rPr>
              <a:t>хлоропласты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213100"/>
            <a:ext cx="4867275" cy="34877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0"/>
            <a:ext cx="8316416" cy="923330"/>
          </a:xfrm>
          <a:prstGeom prst="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Фотосинтез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1052736"/>
            <a:ext cx="8316416" cy="2062103"/>
          </a:xfrm>
          <a:prstGeom prst="rect">
            <a:avLst/>
          </a:prstGeom>
          <a:ln w="317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-342900"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sz="3200" dirty="0"/>
              <a:t>Листья имеет форму пластинки,              что позволяет им ориентироваться                     в плоскости практически не затеняя           друг друга, образуя </a:t>
            </a:r>
            <a:r>
              <a:rPr lang="ru-RU" sz="3200" u="sng" dirty="0">
                <a:solidFill>
                  <a:srgbClr val="FF0000"/>
                </a:solidFill>
              </a:rPr>
              <a:t>листовую мозаику</a:t>
            </a:r>
          </a:p>
        </p:txBody>
      </p:sp>
      <p:pic>
        <p:nvPicPr>
          <p:cNvPr id="27650" name="Picture 4" descr="77794626a7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063" y="1052513"/>
            <a:ext cx="15319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3284538"/>
            <a:ext cx="2663825" cy="3398837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284538"/>
            <a:ext cx="45132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27584" y="0"/>
            <a:ext cx="8316416" cy="923330"/>
          </a:xfrm>
          <a:prstGeom prst="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Листовая мозаика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0"/>
            <a:ext cx="8316416" cy="923330"/>
          </a:xfrm>
          <a:prstGeom prst="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Строение листа</a:t>
            </a:r>
          </a:p>
        </p:txBody>
      </p:sp>
      <p:pic>
        <p:nvPicPr>
          <p:cNvPr id="28674" name="Picture 2" descr="C:\Users\Михайловы\Desktop\Рисунок1.png"/>
          <p:cNvPicPr>
            <a:picLocks noChangeAspect="1" noChangeArrowheads="1"/>
          </p:cNvPicPr>
          <p:nvPr/>
        </p:nvPicPr>
        <p:blipFill>
          <a:blip r:embed="rId2"/>
          <a:srcRect r="3101"/>
          <a:stretch>
            <a:fillRect/>
          </a:stretch>
        </p:blipFill>
        <p:spPr bwMode="auto">
          <a:xfrm>
            <a:off x="812800" y="1268413"/>
            <a:ext cx="8072438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75234" y="0"/>
            <a:ext cx="411042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Хлоропласты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5288340"/>
            <a:ext cx="8316416" cy="1569660"/>
          </a:xfrm>
          <a:prstGeom prst="rect">
            <a:avLst/>
          </a:prstGeom>
          <a:ln w="317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u="sng" dirty="0">
                <a:solidFill>
                  <a:srgbClr val="00B050"/>
                </a:solidFill>
              </a:rPr>
              <a:t>Хлоропласт</a:t>
            </a:r>
            <a:r>
              <a:rPr lang="ru-RU" sz="3200" dirty="0"/>
              <a:t> – органоид двояковыпуклой формы, что обеспечивает лучшее поглощение света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0"/>
            <a:ext cx="8316416" cy="923330"/>
          </a:xfrm>
          <a:prstGeom prst="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Строение хлоропласта</a:t>
            </a:r>
          </a:p>
        </p:txBody>
      </p:sp>
      <p:pic>
        <p:nvPicPr>
          <p:cNvPr id="29700" name="Picture 2" descr="C:\Users\Михайловы\Desktop\Рисунок2.png"/>
          <p:cNvPicPr>
            <a:picLocks noChangeAspect="1" noChangeArrowheads="1"/>
          </p:cNvPicPr>
          <p:nvPr/>
        </p:nvPicPr>
        <p:blipFill>
          <a:blip r:embed="rId2"/>
          <a:srcRect l="1140" t="1366" r="2850" b="3413"/>
          <a:stretch>
            <a:fillRect/>
          </a:stretch>
        </p:blipFill>
        <p:spPr bwMode="auto">
          <a:xfrm>
            <a:off x="2411413" y="981075"/>
            <a:ext cx="5130800" cy="424815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0"/>
            <a:ext cx="8316416" cy="923330"/>
          </a:xfrm>
          <a:prstGeom prst="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Фотосинтез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980728"/>
            <a:ext cx="4968552" cy="1815882"/>
          </a:xfrm>
          <a:prstGeom prst="rect">
            <a:avLst/>
          </a:prstGeom>
          <a:ln w="317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sz="2800" dirty="0"/>
              <a:t>К.А. Тимирязев (1871) впервые высказал идею о непосредственном участии хлорофилла в фотосинтезе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3068960"/>
            <a:ext cx="4968552" cy="2677656"/>
          </a:xfrm>
          <a:prstGeom prst="rect">
            <a:avLst/>
          </a:prstGeom>
          <a:ln w="317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sz="2800" dirty="0"/>
              <a:t>Экспериментально установил, что фотосинтез осуществляется преимущественно в красных и синих лучах видимого спектра </a:t>
            </a:r>
          </a:p>
        </p:txBody>
      </p:sp>
      <p:pic>
        <p:nvPicPr>
          <p:cNvPr id="30724" name="Picture 2" descr="http://player.myshared.ru/623382/data/images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81075"/>
            <a:ext cx="2879725" cy="358933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900113" y="4581525"/>
            <a:ext cx="2879725" cy="1200150"/>
          </a:xfrm>
          <a:prstGeom prst="rect">
            <a:avLst/>
          </a:prstGeom>
          <a:ln w="3175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Тимирязев Климент Аркадьевич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spek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052513"/>
            <a:ext cx="4535487" cy="3600450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27584" y="4795897"/>
            <a:ext cx="8316416" cy="2062103"/>
          </a:xfrm>
          <a:prstGeom prst="rect">
            <a:avLst/>
          </a:prstGeom>
          <a:ln w="12700">
            <a:solidFill>
              <a:srgbClr val="92D050"/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Хлорофилл поглощает </a:t>
            </a:r>
            <a:r>
              <a:rPr lang="ru-RU" sz="3200" u="sng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красную</a:t>
            </a:r>
            <a:r>
              <a:rPr lang="ru-RU" sz="32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(680 нм) и </a:t>
            </a:r>
            <a:r>
              <a:rPr lang="ru-RU" sz="3200" u="sng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синюю</a:t>
            </a:r>
            <a:r>
              <a:rPr lang="ru-RU" sz="32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(450 нм) части спектра.</a:t>
            </a:r>
            <a:r>
              <a:rPr lang="ru-RU" sz="3200" dirty="0">
                <a:solidFill>
                  <a:schemeClr val="tx1"/>
                </a:solidFill>
              </a:rPr>
              <a:t> Зеленый цвет они отражают и поэтому придают растениям зеленую окраску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0"/>
            <a:ext cx="8316416" cy="923330"/>
          </a:xfrm>
          <a:prstGeom prst="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Фотосинтез</a:t>
            </a:r>
          </a:p>
        </p:txBody>
      </p:sp>
      <p:pic>
        <p:nvPicPr>
          <p:cNvPr id="31748" name="Picture 2" descr="http://d3mlntcv38ck9k.cloudfront.net/content/konspekt_image/70009/81e15e10_1a29_0131_1007_22000aa81b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844675"/>
            <a:ext cx="3492500" cy="2144713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0"/>
            <a:ext cx="8316416" cy="92333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Фазы фотосинтеза: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9984" y="1395314"/>
            <a:ext cx="8064896" cy="1077218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</a:rPr>
              <a:t>1. </a:t>
            </a:r>
            <a:r>
              <a:rPr lang="ru-RU" sz="3200" u="sng" dirty="0">
                <a:solidFill>
                  <a:srgbClr val="FF0000"/>
                </a:solidFill>
              </a:rPr>
              <a:t>Световая фаза </a:t>
            </a:r>
            <a:r>
              <a:rPr lang="ru-RU" sz="3200" dirty="0"/>
              <a:t>– протекает в гранах хлоропласта под влиянием энергии света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2996952"/>
            <a:ext cx="8064896" cy="1569660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</a:rPr>
              <a:t>2.</a:t>
            </a:r>
            <a:r>
              <a:rPr lang="ru-RU" sz="3200" dirty="0"/>
              <a:t> </a:t>
            </a:r>
            <a:r>
              <a:rPr lang="ru-RU" sz="3200" u="sng" dirty="0">
                <a:solidFill>
                  <a:srgbClr val="FF0000"/>
                </a:solidFill>
              </a:rPr>
              <a:t>Темновая фаза </a:t>
            </a:r>
            <a:r>
              <a:rPr lang="ru-RU" sz="3200" dirty="0"/>
              <a:t>– протекает в строме хлоропласта, для ее реакций не нужна энергия света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04813"/>
            <a:ext cx="7543800" cy="5721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/>
              <a:t>4)Найдите ошибки в приведенном тексте. Укажите номера предложений, в которых сделаны ошибки, исправьте их.</a:t>
            </a:r>
            <a:br>
              <a:rPr lang="ru-RU" sz="2400" i="1" smtClean="0"/>
            </a:br>
            <a:endParaRPr lang="ru-RU" sz="24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1. Энергетический обмен проходит в два этапа. 2. Первый этап - подготовительный - происходит в пищеварительной системе. 3. На втором этапе при бескислородном расщеплении одной молекулы глюкозы образуется 1 молекула АТФ. 4. Бескислородное ферментативное расщепление глюкозы называют гликолизом. 5. Суммарно в процессе клеточного дыхания в результате расцепления одной молекулы глюкозы образуется 42 молекулы АТФ.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8316416" cy="92333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Световая фаза:</a:t>
            </a:r>
          </a:p>
        </p:txBody>
      </p:sp>
      <p:pic>
        <p:nvPicPr>
          <p:cNvPr id="33794" name="Рисунок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30118" t="33588" r="30118" b="35432"/>
          <a:stretch>
            <a:fillRect/>
          </a:stretch>
        </p:blipFill>
        <p:spPr bwMode="auto">
          <a:xfrm>
            <a:off x="2124075" y="1052513"/>
            <a:ext cx="5616575" cy="352901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4653136"/>
            <a:ext cx="8136904" cy="2062103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Пигменты растений, участвующие в фотосинтезе, "упакованы" в мембранах тилакоидов  в виде функциональных единиц, называемых </a:t>
            </a:r>
            <a:r>
              <a:rPr lang="ru-RU" sz="3200" u="sng" dirty="0">
                <a:solidFill>
                  <a:srgbClr val="FF0000"/>
                </a:solidFill>
              </a:rPr>
              <a:t>фотосистемами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852738"/>
            <a:ext cx="1268413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852738"/>
            <a:ext cx="1268413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2852738"/>
            <a:ext cx="1268413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C:\Users\Родители\Desktop\Рисунок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636838"/>
            <a:ext cx="13636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C:\Users\Родители\Desktop\Рисунок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2636838"/>
            <a:ext cx="14160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95638" y="981075"/>
            <a:ext cx="27527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u="sng" dirty="0">
                <a:solidFill>
                  <a:srgbClr val="0070C0"/>
                </a:solidFill>
                <a:latin typeface="+mn-lt"/>
                <a:cs typeface="+mn-cs"/>
              </a:rPr>
              <a:t>внутри тилакоида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5150" y="5589588"/>
            <a:ext cx="29337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u="sng" dirty="0">
                <a:solidFill>
                  <a:srgbClr val="0070C0"/>
                </a:solidFill>
                <a:latin typeface="+mn-lt"/>
                <a:cs typeface="+mn-cs"/>
              </a:rPr>
              <a:t>снаружи тилакоида</a:t>
            </a:r>
          </a:p>
        </p:txBody>
      </p:sp>
      <p:pic>
        <p:nvPicPr>
          <p:cNvPr id="34824" name="Picture 6" descr="C:\Users\Родители\Desktop\Рисунок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2852738"/>
            <a:ext cx="61595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5" descr="C:\Users\Родители\Desktop\Рисунок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0000">
            <a:off x="6659563" y="2493963"/>
            <a:ext cx="8382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6" descr="C:\Users\Родители\Desktop\Рисунок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852738"/>
            <a:ext cx="61595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6" descr="C:\Users\Родители\Desktop\Рисунок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2852738"/>
            <a:ext cx="61595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7" descr="C:\Users\Родители\Desktop\Рисунок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3213100"/>
            <a:ext cx="11096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3132138" y="2708275"/>
            <a:ext cx="576262" cy="13684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30" name="TextBox 18"/>
          <p:cNvSpPr txBox="1">
            <a:spLocks noChangeArrowheads="1"/>
          </p:cNvSpPr>
          <p:nvPr/>
        </p:nvSpPr>
        <p:spPr bwMode="auto">
          <a:xfrm>
            <a:off x="2987675" y="4076700"/>
            <a:ext cx="863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цитохром</a:t>
            </a:r>
          </a:p>
        </p:txBody>
      </p:sp>
      <p:pic>
        <p:nvPicPr>
          <p:cNvPr id="34831" name="Picture 8" descr="C:\Users\Родители\Desktop\Рисунок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1275" y="3933825"/>
            <a:ext cx="13112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9" descr="C:\Users\Родители\Desktop\Рисунок9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2725" y="4365625"/>
            <a:ext cx="1163638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79388" y="2060575"/>
            <a:ext cx="26082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+mn-cs"/>
              </a:rPr>
              <a:t>фотосистема </a:t>
            </a:r>
            <a:r>
              <a:rPr lang="en-US" sz="2800" dirty="0">
                <a:latin typeface="+mn-lt"/>
                <a:cs typeface="+mn-cs"/>
              </a:rPr>
              <a:t>II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1638" y="2060575"/>
            <a:ext cx="24923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+mn-cs"/>
              </a:rPr>
              <a:t>фотосистема </a:t>
            </a:r>
            <a:r>
              <a:rPr lang="en-US" sz="2800" dirty="0">
                <a:latin typeface="+mn-lt"/>
                <a:cs typeface="+mn-cs"/>
              </a:rPr>
              <a:t>I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Фотосистемы: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6"/>
            <a:ext cx="8136904" cy="2554545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Основными ловцами световых частиц являются две формы хлорофилла: </a:t>
            </a:r>
            <a:r>
              <a:rPr lang="ru-RU" sz="3200" dirty="0">
                <a:solidFill>
                  <a:schemeClr val="tx1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 </a:t>
            </a:r>
            <a:r>
              <a:rPr lang="ru-RU" sz="3200" baseline="-30000" dirty="0">
                <a:solidFill>
                  <a:schemeClr val="tx1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700 </a:t>
            </a:r>
            <a:r>
              <a:rPr lang="ru-RU" sz="3200" dirty="0">
                <a:solidFill>
                  <a:schemeClr val="tx1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и П </a:t>
            </a:r>
            <a:r>
              <a:rPr lang="ru-RU" sz="3200" baseline="-30000" dirty="0">
                <a:solidFill>
                  <a:schemeClr val="tx1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680</a:t>
            </a:r>
            <a:r>
              <a:rPr lang="ru-RU" sz="32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(П – пигмент, </a:t>
            </a:r>
            <a:r>
              <a:rPr lang="ru-RU" sz="3200" dirty="0">
                <a:solidFill>
                  <a:schemeClr val="tx1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700 и 680 </a:t>
            </a:r>
            <a:r>
              <a:rPr lang="ru-RU" sz="32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– максимум поглощения света в нм). Другие пигменты выполняют вспомогательную роль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0"/>
            <a:ext cx="8316416" cy="92333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Фотосистемы:</a:t>
            </a:r>
          </a:p>
        </p:txBody>
      </p:sp>
      <p:pic>
        <p:nvPicPr>
          <p:cNvPr id="36867" name="Picture 2" descr="C:\Users\Родители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789363"/>
            <a:ext cx="82375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0"/>
            <a:ext cx="8316415" cy="923330"/>
          </a:xfrm>
          <a:prstGeom prst="rect">
            <a:avLst/>
          </a:prstGeom>
          <a:ln w="317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Световая фаза: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196752"/>
            <a:ext cx="8136904" cy="2554545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</a:rPr>
              <a:t>1. </a:t>
            </a:r>
            <a:r>
              <a:rPr lang="ru-RU" sz="3200" dirty="0"/>
              <a:t>Молекула хлорофилла </a:t>
            </a:r>
            <a:r>
              <a:rPr lang="ru-RU" sz="3200" u="sng" dirty="0">
                <a:solidFill>
                  <a:srgbClr val="FF0000"/>
                </a:solidFill>
              </a:rPr>
              <a:t>фотосистемы </a:t>
            </a:r>
            <a:r>
              <a:rPr lang="en-US" sz="3200" u="sng" dirty="0">
                <a:solidFill>
                  <a:srgbClr val="FF0000"/>
                </a:solidFill>
              </a:rPr>
              <a:t>I</a:t>
            </a:r>
            <a:r>
              <a:rPr lang="ru-RU" sz="3200" dirty="0"/>
              <a:t> поглощает квант света и переходит в </a:t>
            </a:r>
            <a:r>
              <a:rPr lang="ru-RU" sz="3200" dirty="0">
                <a:hlinkClick r:id="rId2" action="ppaction://hlinksldjump"/>
              </a:rPr>
              <a:t>возбужденное состояние</a:t>
            </a:r>
            <a:r>
              <a:rPr lang="ru-RU" sz="3200" dirty="0"/>
              <a:t>. При этом электрон выбивается из молекулы хлорофилла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005064"/>
            <a:ext cx="8136904" cy="2554545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</a:rPr>
              <a:t>2.</a:t>
            </a:r>
            <a:r>
              <a:rPr lang="ru-RU" sz="3200" dirty="0"/>
              <a:t> Богатый энергией электроны, поступает в особую цепь </a:t>
            </a:r>
            <a:r>
              <a:rPr lang="ru-RU" sz="3200" dirty="0">
                <a:hlinkClick r:id="rId2" action="ppaction://hlinksldjump"/>
              </a:rPr>
              <a:t>переносчиков</a:t>
            </a:r>
            <a:r>
              <a:rPr lang="ru-RU" sz="3200" dirty="0"/>
              <a:t> и передаются на наружную поверхность мембраны тилакоидов, где накапливаются и мембрана заряжается отрицательно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Родители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27313"/>
            <a:ext cx="877411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Световая фаза: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3779912" y="980728"/>
            <a:ext cx="720080" cy="64807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Полилиния 19"/>
          <p:cNvSpPr/>
          <p:nvPr/>
        </p:nvSpPr>
        <p:spPr>
          <a:xfrm>
            <a:off x="4284663" y="1557338"/>
            <a:ext cx="1582737" cy="1800225"/>
          </a:xfrm>
          <a:custGeom>
            <a:avLst/>
            <a:gdLst>
              <a:gd name="connsiteX0" fmla="*/ 0 w 1449615"/>
              <a:gd name="connsiteY0" fmla="*/ 0 h 1886857"/>
              <a:gd name="connsiteX1" fmla="*/ 141515 w 1449615"/>
              <a:gd name="connsiteY1" fmla="*/ 435428 h 1886857"/>
              <a:gd name="connsiteX2" fmla="*/ 576943 w 1449615"/>
              <a:gd name="connsiteY2" fmla="*/ 587828 h 1886857"/>
              <a:gd name="connsiteX3" fmla="*/ 250372 w 1449615"/>
              <a:gd name="connsiteY3" fmla="*/ 957943 h 1886857"/>
              <a:gd name="connsiteX4" fmla="*/ 892629 w 1449615"/>
              <a:gd name="connsiteY4" fmla="*/ 1045028 h 1886857"/>
              <a:gd name="connsiteX5" fmla="*/ 587829 w 1449615"/>
              <a:gd name="connsiteY5" fmla="*/ 1306285 h 1886857"/>
              <a:gd name="connsiteX6" fmla="*/ 1317172 w 1449615"/>
              <a:gd name="connsiteY6" fmla="*/ 1545771 h 1886857"/>
              <a:gd name="connsiteX7" fmla="*/ 1382486 w 1449615"/>
              <a:gd name="connsiteY7" fmla="*/ 1839685 h 1886857"/>
              <a:gd name="connsiteX8" fmla="*/ 1393372 w 1449615"/>
              <a:gd name="connsiteY8" fmla="*/ 1828800 h 1886857"/>
              <a:gd name="connsiteX9" fmla="*/ 1382486 w 1449615"/>
              <a:gd name="connsiteY9" fmla="*/ 1828800 h 188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9615" h="1886857">
                <a:moveTo>
                  <a:pt x="0" y="0"/>
                </a:moveTo>
                <a:cubicBezTo>
                  <a:pt x="22679" y="168728"/>
                  <a:pt x="45358" y="337457"/>
                  <a:pt x="141515" y="435428"/>
                </a:cubicBezTo>
                <a:cubicBezTo>
                  <a:pt x="237672" y="533399"/>
                  <a:pt x="558800" y="500742"/>
                  <a:pt x="576943" y="587828"/>
                </a:cubicBezTo>
                <a:cubicBezTo>
                  <a:pt x="595086" y="674914"/>
                  <a:pt x="197758" y="881743"/>
                  <a:pt x="250372" y="957943"/>
                </a:cubicBezTo>
                <a:cubicBezTo>
                  <a:pt x="302986" y="1034143"/>
                  <a:pt x="836386" y="986971"/>
                  <a:pt x="892629" y="1045028"/>
                </a:cubicBezTo>
                <a:cubicBezTo>
                  <a:pt x="948872" y="1103085"/>
                  <a:pt x="517072" y="1222828"/>
                  <a:pt x="587829" y="1306285"/>
                </a:cubicBezTo>
                <a:cubicBezTo>
                  <a:pt x="658586" y="1389742"/>
                  <a:pt x="1184729" y="1456871"/>
                  <a:pt x="1317172" y="1545771"/>
                </a:cubicBezTo>
                <a:cubicBezTo>
                  <a:pt x="1449615" y="1634671"/>
                  <a:pt x="1369786" y="1792514"/>
                  <a:pt x="1382486" y="1839685"/>
                </a:cubicBezTo>
                <a:cubicBezTo>
                  <a:pt x="1395186" y="1886857"/>
                  <a:pt x="1393372" y="1830614"/>
                  <a:pt x="1393372" y="1828800"/>
                </a:cubicBezTo>
                <a:cubicBezTo>
                  <a:pt x="1393372" y="1826986"/>
                  <a:pt x="1387929" y="1827893"/>
                  <a:pt x="1382486" y="182880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4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997200"/>
            <a:ext cx="504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4868863"/>
            <a:ext cx="5032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4868863"/>
            <a:ext cx="504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868863"/>
            <a:ext cx="509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Управляющая кнопка: назад 32">
            <a:hlinkClick r:id="rId4" action="ppaction://hlinksldjump" highlightClick="1"/>
          </p:cNvPr>
          <p:cNvSpPr/>
          <p:nvPr/>
        </p:nvSpPr>
        <p:spPr>
          <a:xfrm>
            <a:off x="8388350" y="6165850"/>
            <a:ext cx="504825" cy="431800"/>
          </a:xfrm>
          <a:prstGeom prst="actionButtonBackPrevious">
            <a:avLst/>
          </a:prstGeom>
          <a:solidFill>
            <a:srgbClr val="FF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32138" y="5876925"/>
            <a:ext cx="29337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u="sng" dirty="0">
                <a:solidFill>
                  <a:srgbClr val="0070C0"/>
                </a:solidFill>
                <a:latin typeface="+mn-lt"/>
                <a:cs typeface="+mn-cs"/>
              </a:rPr>
              <a:t>снаружи тилакоида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850" y="981075"/>
            <a:ext cx="27511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u="sng" dirty="0">
                <a:solidFill>
                  <a:srgbClr val="0070C0"/>
                </a:solidFill>
                <a:latin typeface="+mn-lt"/>
                <a:cs typeface="+mn-cs"/>
              </a:rPr>
              <a:t>внутри тилакоида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0.00046 L 0.025 0.00046 C 0.04201 0.00046 0.06302 0.07523 0.06302 0.13657 L 0.06302 0.27407 " pathEditMode="relative" rAng="0" ptsTypes="FfFF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0"/>
            <a:ext cx="8316415" cy="923330"/>
          </a:xfrm>
          <a:prstGeom prst="rect">
            <a:avLst/>
          </a:prstGeom>
          <a:ln w="317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Световая фаза: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268760"/>
            <a:ext cx="8136904" cy="2062103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</a:rPr>
              <a:t>3. </a:t>
            </a:r>
            <a:r>
              <a:rPr lang="ru-RU" sz="32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Квант красного света, поглощенный хлорофиллом П</a:t>
            </a:r>
            <a:r>
              <a:rPr lang="ru-RU" sz="3200" dirty="0">
                <a:solidFill>
                  <a:schemeClr val="tx1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680</a:t>
            </a:r>
            <a:r>
              <a:rPr lang="ru-RU" sz="32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фотосистемы ІІ</a:t>
            </a:r>
            <a:r>
              <a:rPr lang="ru-RU" sz="32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переводит электрон в возбужденное состояние и выбивает его из молекулы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717032"/>
            <a:ext cx="8136904" cy="2062103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</a:rPr>
              <a:t>4. </a:t>
            </a:r>
            <a:r>
              <a:rPr lang="ru-RU" sz="3200" dirty="0">
                <a:solidFill>
                  <a:schemeClr val="tx1"/>
                </a:solidFill>
              </a:rPr>
              <a:t>Электрон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захватывается акцепторами переносчиками, перемещаясь от одного акцептора к другому, он теряет энергию, которая используется для </a:t>
            </a:r>
            <a:r>
              <a:rPr lang="ru-RU" sz="3200" u="sng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синтеза АТФ</a:t>
            </a:r>
            <a:endParaRPr lang="ru-RU" sz="32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Родители\Desktop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1341438"/>
            <a:ext cx="878998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лнце 2"/>
          <p:cNvSpPr/>
          <p:nvPr/>
        </p:nvSpPr>
        <p:spPr>
          <a:xfrm>
            <a:off x="3779912" y="980728"/>
            <a:ext cx="720080" cy="64807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Световая фаза:</a:t>
            </a:r>
          </a:p>
        </p:txBody>
      </p:sp>
      <p:sp>
        <p:nvSpPr>
          <p:cNvPr id="5" name="Полилиния 4"/>
          <p:cNvSpPr/>
          <p:nvPr/>
        </p:nvSpPr>
        <p:spPr>
          <a:xfrm flipH="1">
            <a:off x="1476375" y="1628775"/>
            <a:ext cx="2447925" cy="1439863"/>
          </a:xfrm>
          <a:custGeom>
            <a:avLst/>
            <a:gdLst>
              <a:gd name="connsiteX0" fmla="*/ 0 w 1449615"/>
              <a:gd name="connsiteY0" fmla="*/ 0 h 1886857"/>
              <a:gd name="connsiteX1" fmla="*/ 141515 w 1449615"/>
              <a:gd name="connsiteY1" fmla="*/ 435428 h 1886857"/>
              <a:gd name="connsiteX2" fmla="*/ 576943 w 1449615"/>
              <a:gd name="connsiteY2" fmla="*/ 587828 h 1886857"/>
              <a:gd name="connsiteX3" fmla="*/ 250372 w 1449615"/>
              <a:gd name="connsiteY3" fmla="*/ 957943 h 1886857"/>
              <a:gd name="connsiteX4" fmla="*/ 892629 w 1449615"/>
              <a:gd name="connsiteY4" fmla="*/ 1045028 h 1886857"/>
              <a:gd name="connsiteX5" fmla="*/ 587829 w 1449615"/>
              <a:gd name="connsiteY5" fmla="*/ 1306285 h 1886857"/>
              <a:gd name="connsiteX6" fmla="*/ 1317172 w 1449615"/>
              <a:gd name="connsiteY6" fmla="*/ 1545771 h 1886857"/>
              <a:gd name="connsiteX7" fmla="*/ 1382486 w 1449615"/>
              <a:gd name="connsiteY7" fmla="*/ 1839685 h 1886857"/>
              <a:gd name="connsiteX8" fmla="*/ 1393372 w 1449615"/>
              <a:gd name="connsiteY8" fmla="*/ 1828800 h 1886857"/>
              <a:gd name="connsiteX9" fmla="*/ 1382486 w 1449615"/>
              <a:gd name="connsiteY9" fmla="*/ 1828800 h 188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9615" h="1886857">
                <a:moveTo>
                  <a:pt x="0" y="0"/>
                </a:moveTo>
                <a:cubicBezTo>
                  <a:pt x="22679" y="168728"/>
                  <a:pt x="45358" y="337457"/>
                  <a:pt x="141515" y="435428"/>
                </a:cubicBezTo>
                <a:cubicBezTo>
                  <a:pt x="237672" y="533399"/>
                  <a:pt x="558800" y="500742"/>
                  <a:pt x="576943" y="587828"/>
                </a:cubicBezTo>
                <a:cubicBezTo>
                  <a:pt x="595086" y="674914"/>
                  <a:pt x="197758" y="881743"/>
                  <a:pt x="250372" y="957943"/>
                </a:cubicBezTo>
                <a:cubicBezTo>
                  <a:pt x="302986" y="1034143"/>
                  <a:pt x="836386" y="986971"/>
                  <a:pt x="892629" y="1045028"/>
                </a:cubicBezTo>
                <a:cubicBezTo>
                  <a:pt x="948872" y="1103085"/>
                  <a:pt x="517072" y="1222828"/>
                  <a:pt x="587829" y="1306285"/>
                </a:cubicBezTo>
                <a:cubicBezTo>
                  <a:pt x="658586" y="1389742"/>
                  <a:pt x="1184729" y="1456871"/>
                  <a:pt x="1317172" y="1545771"/>
                </a:cubicBezTo>
                <a:cubicBezTo>
                  <a:pt x="1449615" y="1634671"/>
                  <a:pt x="1369786" y="1792514"/>
                  <a:pt x="1382486" y="1839685"/>
                </a:cubicBezTo>
                <a:cubicBezTo>
                  <a:pt x="1395186" y="1886857"/>
                  <a:pt x="1393372" y="1830614"/>
                  <a:pt x="1393372" y="1828800"/>
                </a:cubicBezTo>
                <a:cubicBezTo>
                  <a:pt x="1393372" y="1826986"/>
                  <a:pt x="1387929" y="1827893"/>
                  <a:pt x="1382486" y="182880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852738"/>
            <a:ext cx="5032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860800"/>
            <a:ext cx="5032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860800"/>
            <a:ext cx="5032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4508500"/>
            <a:ext cx="504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76600" y="2492375"/>
            <a:ext cx="8747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  <a:cs typeface="+mn-cs"/>
              </a:rPr>
              <a:t>АТФ</a:t>
            </a:r>
          </a:p>
        </p:txBody>
      </p:sp>
      <p:sp>
        <p:nvSpPr>
          <p:cNvPr id="11" name="Дуга 10"/>
          <p:cNvSpPr/>
          <p:nvPr/>
        </p:nvSpPr>
        <p:spPr>
          <a:xfrm rot="7906370">
            <a:off x="2965450" y="1647825"/>
            <a:ext cx="1295400" cy="148590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08281 0.147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023 L 0.11823 0.0004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46 L 0.11441 0.0951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12587 -0.1895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05064"/>
            <a:ext cx="8136904" cy="2554545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</a:rPr>
              <a:t>6.</a:t>
            </a:r>
            <a:r>
              <a:rPr lang="ru-RU" sz="3200" dirty="0"/>
              <a:t> Молекула хлорофилла П</a:t>
            </a:r>
            <a:r>
              <a:rPr lang="ru-RU" sz="3200" baseline="-25000" dirty="0"/>
              <a:t>680</a:t>
            </a:r>
            <a:r>
              <a:rPr lang="ru-RU" sz="3200" dirty="0"/>
              <a:t>  фотосистемы </a:t>
            </a:r>
            <a:r>
              <a:rPr lang="en-US" sz="3200" dirty="0"/>
              <a:t>II </a:t>
            </a:r>
            <a:r>
              <a:rPr lang="ru-RU" sz="3200" dirty="0"/>
              <a:t>восстанавливает свой электрон за счет  </a:t>
            </a:r>
            <a:r>
              <a:rPr lang="ru-RU" sz="3200" u="sng" dirty="0">
                <a:solidFill>
                  <a:srgbClr val="FF0000"/>
                </a:solidFill>
              </a:rPr>
              <a:t>фотолиза воды, </a:t>
            </a:r>
            <a:r>
              <a:rPr lang="ru-RU" sz="3200" dirty="0"/>
              <a:t>т.е. расщепление воды под действием энергии света на Н</a:t>
            </a:r>
            <a:r>
              <a:rPr lang="ru-RU" sz="3200" baseline="30000" dirty="0"/>
              <a:t>+</a:t>
            </a:r>
            <a:r>
              <a:rPr lang="ru-RU" sz="3200" dirty="0"/>
              <a:t> + ОН</a:t>
            </a:r>
            <a:r>
              <a:rPr lang="ru-RU" sz="3200" baseline="30000" dirty="0"/>
              <a:t>-</a:t>
            </a:r>
            <a:r>
              <a:rPr lang="ru-RU" sz="3200" dirty="0"/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24744"/>
            <a:ext cx="8136904" cy="2554545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</a:rPr>
              <a:t>5. </a:t>
            </a:r>
            <a:r>
              <a:rPr lang="ru-RU" sz="3200" dirty="0"/>
              <a:t>Электрон поступает в </a:t>
            </a:r>
            <a:r>
              <a:rPr lang="ru-RU" sz="3200" u="sng" dirty="0">
                <a:solidFill>
                  <a:srgbClr val="FF0000"/>
                </a:solidFill>
              </a:rPr>
              <a:t>фотосистему I</a:t>
            </a:r>
            <a:r>
              <a:rPr lang="ru-RU" sz="3200" dirty="0"/>
              <a:t> и восстанавливает молекулу П</a:t>
            </a:r>
            <a:r>
              <a:rPr lang="ru-RU" sz="3200" baseline="-25000" dirty="0"/>
              <a:t>700</a:t>
            </a:r>
            <a:r>
              <a:rPr lang="ru-RU" sz="3200" dirty="0"/>
              <a:t>. При этом молекула П</a:t>
            </a:r>
            <a:r>
              <a:rPr lang="ru-RU" sz="3200" baseline="-25000" dirty="0"/>
              <a:t>70О</a:t>
            </a:r>
            <a:r>
              <a:rPr lang="ru-RU" sz="3200" dirty="0"/>
              <a:t> возвращается </a:t>
            </a:r>
            <a:r>
              <a:rPr lang="ru-RU" sz="3200" i="1" dirty="0">
                <a:solidFill>
                  <a:srgbClr val="FF0000"/>
                </a:solidFill>
              </a:rPr>
              <a:t>в исходное</a:t>
            </a:r>
          </a:p>
          <a:p>
            <a:pPr>
              <a:defRPr/>
            </a:pPr>
            <a:r>
              <a:rPr lang="ru-RU" sz="3200" i="1" dirty="0">
                <a:solidFill>
                  <a:srgbClr val="FF0000"/>
                </a:solidFill>
              </a:rPr>
              <a:t>состояние</a:t>
            </a:r>
            <a:r>
              <a:rPr lang="ru-RU" sz="3200" dirty="0"/>
              <a:t> и становится вновь способной поглощать свет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0"/>
            <a:ext cx="8316415" cy="923330"/>
          </a:xfrm>
          <a:prstGeom prst="rect">
            <a:avLst/>
          </a:prstGeom>
          <a:ln w="317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Световая фаза: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Родители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27313"/>
            <a:ext cx="877411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Световая фаза: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3779912" y="980728"/>
            <a:ext cx="720080" cy="64807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3014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4868863"/>
            <a:ext cx="504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4868863"/>
            <a:ext cx="504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4868863"/>
            <a:ext cx="508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611188" y="1844675"/>
            <a:ext cx="1152525" cy="863600"/>
          </a:xfrm>
          <a:prstGeom prst="ellipse">
            <a:avLst/>
          </a:prstGeom>
          <a:solidFill>
            <a:srgbClr val="CCECFF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0000"/>
                </a:solidFill>
                <a:cs typeface="Arial" pitchFamily="34" charset="0"/>
              </a:rPr>
              <a:t>Н</a:t>
            </a:r>
            <a:r>
              <a:rPr lang="ru-RU" sz="2800" baseline="-30000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cs typeface="Arial" pitchFamily="34" charset="0"/>
              </a:rPr>
              <a:t>О</a:t>
            </a:r>
            <a:endParaRPr lang="ru-RU" sz="2800" dirty="0"/>
          </a:p>
        </p:txBody>
      </p:sp>
      <p:sp>
        <p:nvSpPr>
          <p:cNvPr id="11" name="Полилиния 10"/>
          <p:cNvSpPr/>
          <p:nvPr/>
        </p:nvSpPr>
        <p:spPr>
          <a:xfrm flipH="1">
            <a:off x="1619250" y="1412875"/>
            <a:ext cx="2232025" cy="863600"/>
          </a:xfrm>
          <a:custGeom>
            <a:avLst/>
            <a:gdLst>
              <a:gd name="connsiteX0" fmla="*/ 0 w 1449615"/>
              <a:gd name="connsiteY0" fmla="*/ 0 h 1886857"/>
              <a:gd name="connsiteX1" fmla="*/ 141515 w 1449615"/>
              <a:gd name="connsiteY1" fmla="*/ 435428 h 1886857"/>
              <a:gd name="connsiteX2" fmla="*/ 576943 w 1449615"/>
              <a:gd name="connsiteY2" fmla="*/ 587828 h 1886857"/>
              <a:gd name="connsiteX3" fmla="*/ 250372 w 1449615"/>
              <a:gd name="connsiteY3" fmla="*/ 957943 h 1886857"/>
              <a:gd name="connsiteX4" fmla="*/ 892629 w 1449615"/>
              <a:gd name="connsiteY4" fmla="*/ 1045028 h 1886857"/>
              <a:gd name="connsiteX5" fmla="*/ 587829 w 1449615"/>
              <a:gd name="connsiteY5" fmla="*/ 1306285 h 1886857"/>
              <a:gd name="connsiteX6" fmla="*/ 1317172 w 1449615"/>
              <a:gd name="connsiteY6" fmla="*/ 1545771 h 1886857"/>
              <a:gd name="connsiteX7" fmla="*/ 1382486 w 1449615"/>
              <a:gd name="connsiteY7" fmla="*/ 1839685 h 1886857"/>
              <a:gd name="connsiteX8" fmla="*/ 1393372 w 1449615"/>
              <a:gd name="connsiteY8" fmla="*/ 1828800 h 1886857"/>
              <a:gd name="connsiteX9" fmla="*/ 1382486 w 1449615"/>
              <a:gd name="connsiteY9" fmla="*/ 1828800 h 188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9615" h="1886857">
                <a:moveTo>
                  <a:pt x="0" y="0"/>
                </a:moveTo>
                <a:cubicBezTo>
                  <a:pt x="22679" y="168728"/>
                  <a:pt x="45358" y="337457"/>
                  <a:pt x="141515" y="435428"/>
                </a:cubicBezTo>
                <a:cubicBezTo>
                  <a:pt x="237672" y="533399"/>
                  <a:pt x="558800" y="500742"/>
                  <a:pt x="576943" y="587828"/>
                </a:cubicBezTo>
                <a:cubicBezTo>
                  <a:pt x="595086" y="674914"/>
                  <a:pt x="197758" y="881743"/>
                  <a:pt x="250372" y="957943"/>
                </a:cubicBezTo>
                <a:cubicBezTo>
                  <a:pt x="302986" y="1034143"/>
                  <a:pt x="836386" y="986971"/>
                  <a:pt x="892629" y="1045028"/>
                </a:cubicBezTo>
                <a:cubicBezTo>
                  <a:pt x="948872" y="1103085"/>
                  <a:pt x="517072" y="1222828"/>
                  <a:pt x="587829" y="1306285"/>
                </a:cubicBezTo>
                <a:cubicBezTo>
                  <a:pt x="658586" y="1389742"/>
                  <a:pt x="1184729" y="1456871"/>
                  <a:pt x="1317172" y="1545771"/>
                </a:cubicBezTo>
                <a:cubicBezTo>
                  <a:pt x="1449615" y="1634671"/>
                  <a:pt x="1369786" y="1792514"/>
                  <a:pt x="1382486" y="1839685"/>
                </a:cubicBezTo>
                <a:cubicBezTo>
                  <a:pt x="1395186" y="1886857"/>
                  <a:pt x="1393372" y="1830614"/>
                  <a:pt x="1393372" y="1828800"/>
                </a:cubicBezTo>
                <a:cubicBezTo>
                  <a:pt x="1393372" y="1826986"/>
                  <a:pt x="1387929" y="1827893"/>
                  <a:pt x="1382486" y="182880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63713" y="2133600"/>
            <a:ext cx="1836737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+mn-cs"/>
              </a:rPr>
              <a:t>= Н</a:t>
            </a:r>
            <a:r>
              <a:rPr lang="ru-RU" sz="2800" baseline="30000" dirty="0">
                <a:latin typeface="+mn-lt"/>
                <a:cs typeface="+mn-cs"/>
              </a:rPr>
              <a:t>+</a:t>
            </a:r>
            <a:r>
              <a:rPr lang="ru-RU" sz="2800" dirty="0">
                <a:latin typeface="+mn-lt"/>
                <a:cs typeface="+mn-cs"/>
              </a:rPr>
              <a:t> + ОН</a:t>
            </a:r>
            <a:r>
              <a:rPr lang="ru-RU" sz="2800" baseline="30000" dirty="0">
                <a:latin typeface="+mn-lt"/>
                <a:cs typeface="+mn-cs"/>
              </a:rPr>
              <a:t>-</a:t>
            </a:r>
            <a:r>
              <a:rPr lang="ru-RU" sz="2800" dirty="0">
                <a:latin typeface="+mn-lt"/>
                <a:cs typeface="+mn-cs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51725" y="2708275"/>
            <a:ext cx="5651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latin typeface="+mn-lt"/>
                <a:cs typeface="+mn-cs"/>
              </a:rPr>
              <a:t>Н</a:t>
            </a:r>
            <a:r>
              <a:rPr lang="ru-RU" sz="2800" baseline="30000" dirty="0">
                <a:latin typeface="+mn-lt"/>
                <a:cs typeface="+mn-cs"/>
              </a:rPr>
              <a:t>+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4752181" y="153194"/>
            <a:ext cx="71438" cy="4895850"/>
          </a:xfrm>
          <a:prstGeom prst="downArrow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56550" y="2708275"/>
            <a:ext cx="5651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atin typeface="+mn-lt"/>
                <a:cs typeface="+mn-cs"/>
              </a:rPr>
              <a:t>Н</a:t>
            </a:r>
            <a:r>
              <a:rPr lang="ru-RU" sz="2800" baseline="30000" dirty="0">
                <a:latin typeface="+mn-lt"/>
                <a:cs typeface="+mn-cs"/>
              </a:rPr>
              <a:t>+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59788" y="2708275"/>
            <a:ext cx="5651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atin typeface="+mn-lt"/>
                <a:cs typeface="+mn-cs"/>
              </a:rPr>
              <a:t>Н</a:t>
            </a:r>
            <a:r>
              <a:rPr lang="ru-RU" sz="2800" baseline="30000" dirty="0">
                <a:latin typeface="+mn-lt"/>
                <a:cs typeface="+mn-cs"/>
              </a:rPr>
              <a:t>+</a:t>
            </a: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4" grpId="1" animBg="1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196752"/>
            <a:ext cx="8064896" cy="2062103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</a:rPr>
              <a:t>7.</a:t>
            </a:r>
            <a:r>
              <a:rPr lang="ru-RU" sz="3200" dirty="0"/>
              <a:t> Протоны водорода накапливаются внутри тилакоида, создавая Н</a:t>
            </a:r>
            <a:r>
              <a:rPr lang="ru-RU" sz="3200" baseline="30000" dirty="0"/>
              <a:t>+</a:t>
            </a:r>
            <a:r>
              <a:rPr lang="ru-RU" sz="3200" dirty="0"/>
              <a:t>-резервуар. В результате внутренняя поверхность мембраны  заряжается положительно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3501008"/>
            <a:ext cx="8064896" cy="3046988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</a:rPr>
              <a:t>8.</a:t>
            </a:r>
            <a:r>
              <a:rPr lang="ru-RU" sz="3200" dirty="0"/>
              <a:t> При достижении критической величины разности потенциалов протоны</a:t>
            </a:r>
            <a:r>
              <a:rPr lang="ru-RU" sz="3200" b="1" dirty="0"/>
              <a:t> </a:t>
            </a:r>
            <a:r>
              <a:rPr lang="ru-RU" sz="3200" dirty="0"/>
              <a:t>Н</a:t>
            </a:r>
            <a:r>
              <a:rPr lang="ru-RU" sz="3200" baseline="30000" dirty="0"/>
              <a:t>+</a:t>
            </a:r>
            <a:r>
              <a:rPr lang="ru-RU" sz="3200" dirty="0"/>
              <a:t> проталкиваются через канал АТФ-синтетазы. Освобождающаяся при этом энергия используется для </a:t>
            </a:r>
            <a:r>
              <a:rPr lang="ru-RU" sz="3200" u="sng" dirty="0">
                <a:solidFill>
                  <a:srgbClr val="FF0000"/>
                </a:solidFill>
              </a:rPr>
              <a:t>синтеза молекул АТФ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0"/>
            <a:ext cx="8316415" cy="923330"/>
          </a:xfrm>
          <a:prstGeom prst="rect">
            <a:avLst/>
          </a:prstGeom>
          <a:ln w="317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Световая фаза: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5</a:t>
            </a:r>
            <a:r>
              <a:rPr lang="ru-RU" sz="2000" i="1" smtClean="0"/>
              <a:t>) Все приведенные ниже признаки, кроме трех, можно использовать для определения процессов энергетического обмена. Определите три признака, «выпадающих» из общего списка, и запишите цифры, под которыми они указаны.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образуется пировиноградная кислота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синтезируется белок на рибосоме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биологическое окисление протекает в митохондриях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на кислородном этапе происходят циклические реакции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на подготовительном этапе синтезируются 2 молекулы АТФ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образуются углеводы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Users\Родители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27313"/>
            <a:ext cx="877411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-171400"/>
            <a:ext cx="9144000" cy="92333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Световая фаза: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3779912" y="980728"/>
            <a:ext cx="720080" cy="64807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5062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4868863"/>
            <a:ext cx="504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4868863"/>
            <a:ext cx="504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4868863"/>
            <a:ext cx="508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611188" y="1844675"/>
            <a:ext cx="1152525" cy="863600"/>
          </a:xfrm>
          <a:prstGeom prst="ellipse">
            <a:avLst/>
          </a:prstGeom>
          <a:solidFill>
            <a:srgbClr val="CCECFF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0000"/>
                </a:solidFill>
                <a:cs typeface="Arial" pitchFamily="34" charset="0"/>
              </a:rPr>
              <a:t>Н</a:t>
            </a:r>
            <a:r>
              <a:rPr lang="ru-RU" sz="2800" baseline="-30000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cs typeface="Arial" pitchFamily="34" charset="0"/>
              </a:rPr>
              <a:t>О</a:t>
            </a:r>
            <a:endParaRPr lang="ru-RU" sz="2800" dirty="0"/>
          </a:p>
        </p:txBody>
      </p:sp>
      <p:sp>
        <p:nvSpPr>
          <p:cNvPr id="11" name="Полилиния 10"/>
          <p:cNvSpPr/>
          <p:nvPr/>
        </p:nvSpPr>
        <p:spPr>
          <a:xfrm flipH="1">
            <a:off x="1619250" y="1412875"/>
            <a:ext cx="2232025" cy="863600"/>
          </a:xfrm>
          <a:custGeom>
            <a:avLst/>
            <a:gdLst>
              <a:gd name="connsiteX0" fmla="*/ 0 w 1449615"/>
              <a:gd name="connsiteY0" fmla="*/ 0 h 1886857"/>
              <a:gd name="connsiteX1" fmla="*/ 141515 w 1449615"/>
              <a:gd name="connsiteY1" fmla="*/ 435428 h 1886857"/>
              <a:gd name="connsiteX2" fmla="*/ 576943 w 1449615"/>
              <a:gd name="connsiteY2" fmla="*/ 587828 h 1886857"/>
              <a:gd name="connsiteX3" fmla="*/ 250372 w 1449615"/>
              <a:gd name="connsiteY3" fmla="*/ 957943 h 1886857"/>
              <a:gd name="connsiteX4" fmla="*/ 892629 w 1449615"/>
              <a:gd name="connsiteY4" fmla="*/ 1045028 h 1886857"/>
              <a:gd name="connsiteX5" fmla="*/ 587829 w 1449615"/>
              <a:gd name="connsiteY5" fmla="*/ 1306285 h 1886857"/>
              <a:gd name="connsiteX6" fmla="*/ 1317172 w 1449615"/>
              <a:gd name="connsiteY6" fmla="*/ 1545771 h 1886857"/>
              <a:gd name="connsiteX7" fmla="*/ 1382486 w 1449615"/>
              <a:gd name="connsiteY7" fmla="*/ 1839685 h 1886857"/>
              <a:gd name="connsiteX8" fmla="*/ 1393372 w 1449615"/>
              <a:gd name="connsiteY8" fmla="*/ 1828800 h 1886857"/>
              <a:gd name="connsiteX9" fmla="*/ 1382486 w 1449615"/>
              <a:gd name="connsiteY9" fmla="*/ 1828800 h 188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9615" h="1886857">
                <a:moveTo>
                  <a:pt x="0" y="0"/>
                </a:moveTo>
                <a:cubicBezTo>
                  <a:pt x="22679" y="168728"/>
                  <a:pt x="45358" y="337457"/>
                  <a:pt x="141515" y="435428"/>
                </a:cubicBezTo>
                <a:cubicBezTo>
                  <a:pt x="237672" y="533399"/>
                  <a:pt x="558800" y="500742"/>
                  <a:pt x="576943" y="587828"/>
                </a:cubicBezTo>
                <a:cubicBezTo>
                  <a:pt x="595086" y="674914"/>
                  <a:pt x="197758" y="881743"/>
                  <a:pt x="250372" y="957943"/>
                </a:cubicBezTo>
                <a:cubicBezTo>
                  <a:pt x="302986" y="1034143"/>
                  <a:pt x="836386" y="986971"/>
                  <a:pt x="892629" y="1045028"/>
                </a:cubicBezTo>
                <a:cubicBezTo>
                  <a:pt x="948872" y="1103085"/>
                  <a:pt x="517072" y="1222828"/>
                  <a:pt x="587829" y="1306285"/>
                </a:cubicBezTo>
                <a:cubicBezTo>
                  <a:pt x="658586" y="1389742"/>
                  <a:pt x="1184729" y="1456871"/>
                  <a:pt x="1317172" y="1545771"/>
                </a:cubicBezTo>
                <a:cubicBezTo>
                  <a:pt x="1449615" y="1634671"/>
                  <a:pt x="1369786" y="1792514"/>
                  <a:pt x="1382486" y="1839685"/>
                </a:cubicBezTo>
                <a:cubicBezTo>
                  <a:pt x="1395186" y="1886857"/>
                  <a:pt x="1393372" y="1830614"/>
                  <a:pt x="1393372" y="1828800"/>
                </a:cubicBezTo>
                <a:cubicBezTo>
                  <a:pt x="1393372" y="1826986"/>
                  <a:pt x="1387929" y="1827893"/>
                  <a:pt x="1382486" y="182880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63713" y="2133600"/>
            <a:ext cx="1836737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+mn-cs"/>
              </a:rPr>
              <a:t>= Н</a:t>
            </a:r>
            <a:r>
              <a:rPr lang="ru-RU" sz="2800" baseline="30000" dirty="0">
                <a:latin typeface="+mn-lt"/>
                <a:cs typeface="+mn-cs"/>
              </a:rPr>
              <a:t>+</a:t>
            </a:r>
            <a:r>
              <a:rPr lang="ru-RU" sz="2800" dirty="0">
                <a:latin typeface="+mn-lt"/>
                <a:cs typeface="+mn-cs"/>
              </a:rPr>
              <a:t> + ОН</a:t>
            </a:r>
            <a:r>
              <a:rPr lang="ru-RU" sz="2800" baseline="30000" dirty="0">
                <a:latin typeface="+mn-lt"/>
                <a:cs typeface="+mn-cs"/>
              </a:rPr>
              <a:t>-</a:t>
            </a:r>
            <a:r>
              <a:rPr lang="ru-RU" sz="2800" dirty="0">
                <a:latin typeface="+mn-lt"/>
                <a:cs typeface="+mn-cs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51725" y="2708275"/>
            <a:ext cx="5651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latin typeface="+mn-lt"/>
                <a:cs typeface="+mn-cs"/>
              </a:rPr>
              <a:t>Н</a:t>
            </a:r>
            <a:r>
              <a:rPr lang="ru-RU" sz="2800" baseline="30000" dirty="0">
                <a:latin typeface="+mn-lt"/>
                <a:cs typeface="+mn-cs"/>
              </a:rPr>
              <a:t>+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56550" y="2708275"/>
            <a:ext cx="5651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atin typeface="+mn-lt"/>
                <a:cs typeface="+mn-cs"/>
              </a:rPr>
              <a:t>Н</a:t>
            </a:r>
            <a:r>
              <a:rPr lang="ru-RU" sz="2800" baseline="30000" dirty="0">
                <a:latin typeface="+mn-lt"/>
                <a:cs typeface="+mn-cs"/>
              </a:rPr>
              <a:t>+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59788" y="2708275"/>
            <a:ext cx="5651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atin typeface="+mn-lt"/>
                <a:cs typeface="+mn-cs"/>
              </a:rPr>
              <a:t>Н</a:t>
            </a:r>
            <a:r>
              <a:rPr lang="ru-RU" sz="2800" baseline="30000" dirty="0">
                <a:latin typeface="+mn-lt"/>
                <a:cs typeface="+mn-cs"/>
              </a:rPr>
              <a:t>+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6875463" y="4292600"/>
            <a:ext cx="792162" cy="36036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4025" y="4508500"/>
            <a:ext cx="8747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  <a:cs typeface="+mn-cs"/>
              </a:rPr>
              <a:t>АТФ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6238" y="5732463"/>
            <a:ext cx="37512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+mn-cs"/>
              </a:rPr>
              <a:t>НАДФ </a:t>
            </a:r>
            <a:r>
              <a:rPr lang="ru-RU" sz="2000" dirty="0">
                <a:cs typeface="+mn-cs"/>
              </a:rPr>
              <a:t>+</a:t>
            </a:r>
            <a:r>
              <a:rPr lang="ru-RU" sz="2800" dirty="0">
                <a:latin typeface="+mn-lt"/>
                <a:cs typeface="+mn-cs"/>
              </a:rPr>
              <a:t>2Н</a:t>
            </a:r>
            <a:r>
              <a:rPr lang="ru-RU" sz="2000" dirty="0">
                <a:cs typeface="+mn-cs"/>
              </a:rPr>
              <a:t> </a:t>
            </a:r>
            <a:r>
              <a:rPr lang="ru-RU" sz="2800" dirty="0">
                <a:latin typeface="+mn-lt"/>
                <a:cs typeface="+mn-cs"/>
              </a:rPr>
              <a:t>= НАДФ</a:t>
            </a:r>
            <a:r>
              <a:rPr lang="ru-RU" sz="2800" dirty="0">
                <a:latin typeface="+mn-lt"/>
                <a:cs typeface="Arial"/>
              </a:rPr>
              <a:t>·</a:t>
            </a:r>
            <a:r>
              <a:rPr lang="ru-RU" sz="2800" dirty="0">
                <a:latin typeface="+mn-lt"/>
                <a:cs typeface="+mn-cs"/>
              </a:rPr>
              <a:t>Н</a:t>
            </a:r>
            <a:r>
              <a:rPr lang="ru-RU" sz="2800" baseline="-25000" dirty="0">
                <a:latin typeface="+mn-lt"/>
                <a:cs typeface="+mn-cs"/>
              </a:rPr>
              <a:t>2</a:t>
            </a:r>
            <a:r>
              <a:rPr lang="ru-RU" sz="2800" dirty="0">
                <a:latin typeface="+mn-lt"/>
                <a:cs typeface="+mn-cs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04025" y="5300663"/>
            <a:ext cx="20256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+mn-cs"/>
              </a:rPr>
              <a:t>Н</a:t>
            </a:r>
            <a:r>
              <a:rPr lang="ru-RU" sz="2800" baseline="30000" dirty="0">
                <a:latin typeface="+mn-lt"/>
                <a:cs typeface="+mn-cs"/>
              </a:rPr>
              <a:t>+</a:t>
            </a:r>
            <a:r>
              <a:rPr lang="ru-RU" sz="2800" dirty="0">
                <a:latin typeface="+mn-lt"/>
                <a:cs typeface="+mn-cs"/>
              </a:rPr>
              <a:t> + е       Н</a:t>
            </a:r>
            <a:r>
              <a:rPr lang="ru-RU" sz="2800" baseline="30000" dirty="0">
                <a:latin typeface="+mn-lt"/>
                <a:cs typeface="+mn-cs"/>
              </a:rPr>
              <a:t>0</a:t>
            </a:r>
            <a:endParaRPr lang="ru-RU" sz="2800" dirty="0">
              <a:latin typeface="+mn-lt"/>
              <a:cs typeface="+mn-cs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885113" y="5589588"/>
            <a:ext cx="352425" cy="158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3159 -1.85185E-6 C -0.04583 -1.85185E-6 -0.06232 0.0875 -0.06232 0.15903 L -0.06232 0.3189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/>
      <p:bldP spid="19" grpId="0"/>
      <p:bldP spid="19" grpId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27584" y="1196752"/>
            <a:ext cx="8064896" cy="4031873"/>
          </a:xfrm>
          <a:prstGeom prst="rect">
            <a:avLst/>
          </a:prstGeom>
          <a:ln w="12700">
            <a:solidFill>
              <a:srgbClr val="92D050"/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9. </a:t>
            </a:r>
            <a:r>
              <a:rPr lang="ru-RU" sz="3200" dirty="0">
                <a:ea typeface="Times New Roman" pitchFamily="18" charset="0"/>
                <a:cs typeface="Times New Roman" pitchFamily="18" charset="0"/>
              </a:rPr>
              <a:t>Катионы </a:t>
            </a:r>
            <a:r>
              <a:rPr lang="ru-RU" sz="32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водорода на наружной стороне мембраны присоединяют электроны молекулы хлорофилла, образуя атомарный водород, который с помощью переносчика </a:t>
            </a:r>
            <a:r>
              <a:rPr lang="ru-RU" sz="32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НАДФ </a:t>
            </a:r>
            <a:r>
              <a:rPr lang="ru-RU" sz="3100" i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(никотинамидадениндинуклеотидфосфат) </a:t>
            </a:r>
            <a:r>
              <a:rPr lang="ru-RU" sz="32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поступает в строму хлоропласта на синтез глюкозы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445224"/>
            <a:ext cx="2448272" cy="584775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/>
              <a:t>Н</a:t>
            </a:r>
            <a:r>
              <a:rPr lang="ru-RU" sz="3200" baseline="30000" dirty="0"/>
              <a:t>+</a:t>
            </a:r>
            <a:r>
              <a:rPr lang="ru-RU" sz="3200" dirty="0"/>
              <a:t> + е         Н</a:t>
            </a:r>
            <a:r>
              <a:rPr lang="ru-RU" sz="3200" baseline="30000" dirty="0"/>
              <a:t>0</a:t>
            </a:r>
            <a:endParaRPr lang="ru-RU" sz="3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979613" y="5732463"/>
            <a:ext cx="641350" cy="317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572000" y="5445224"/>
            <a:ext cx="4320481" cy="584775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/>
              <a:t>2Н + НАДФ = НАДФ</a:t>
            </a:r>
            <a:r>
              <a:rPr lang="ru-RU" sz="3200" dirty="0">
                <a:cs typeface="Arial"/>
              </a:rPr>
              <a:t>·</a:t>
            </a:r>
            <a:r>
              <a:rPr lang="ru-RU" sz="3200" dirty="0"/>
              <a:t>Н</a:t>
            </a:r>
            <a:r>
              <a:rPr lang="ru-RU" sz="3200" baseline="-25000" dirty="0"/>
              <a:t>2</a:t>
            </a:r>
            <a:r>
              <a:rPr lang="ru-RU" sz="3200" dirty="0"/>
              <a:t> 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0"/>
            <a:ext cx="8316415" cy="923330"/>
          </a:xfrm>
          <a:prstGeom prst="rect">
            <a:avLst/>
          </a:prstGeom>
          <a:ln w="317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Световая фаза: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71400"/>
            <a:ext cx="9144000" cy="92333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Световая фаза:</a:t>
            </a:r>
          </a:p>
        </p:txBody>
      </p:sp>
      <p:pic>
        <p:nvPicPr>
          <p:cNvPr id="47106" name="Picture 2" descr="C:\Users\Родители\Desktop\Рисунок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887571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08400" y="1989138"/>
            <a:ext cx="2265363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+mn-cs"/>
              </a:rPr>
              <a:t>ОН</a:t>
            </a:r>
            <a:r>
              <a:rPr lang="ru-RU" sz="2800" baseline="30000" dirty="0">
                <a:latin typeface="+mn-lt"/>
                <a:cs typeface="+mn-cs"/>
              </a:rPr>
              <a:t>-</a:t>
            </a:r>
            <a:r>
              <a:rPr lang="ru-RU" sz="2800" dirty="0">
                <a:latin typeface="+mn-lt"/>
                <a:cs typeface="+mn-cs"/>
              </a:rPr>
              <a:t>  е         ОН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84663" y="2276475"/>
            <a:ext cx="2143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0" idx="3"/>
          </p:cNvCxnSpPr>
          <p:nvPr/>
        </p:nvCxnSpPr>
        <p:spPr>
          <a:xfrm>
            <a:off x="4859338" y="2274888"/>
            <a:ext cx="50482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148263" y="1484313"/>
            <a:ext cx="30289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+mn-cs"/>
              </a:rPr>
              <a:t>4ОН        2Н</a:t>
            </a:r>
            <a:r>
              <a:rPr lang="ru-RU" sz="2800" baseline="-25000" dirty="0">
                <a:latin typeface="+mn-lt"/>
                <a:cs typeface="+mn-cs"/>
              </a:rPr>
              <a:t>2</a:t>
            </a:r>
            <a:r>
              <a:rPr lang="ru-RU" sz="2800" dirty="0">
                <a:latin typeface="+mn-lt"/>
                <a:cs typeface="+mn-cs"/>
              </a:rPr>
              <a:t>О +О</a:t>
            </a:r>
            <a:r>
              <a:rPr lang="ru-RU" sz="2800" baseline="-25000" dirty="0">
                <a:latin typeface="+mn-lt"/>
                <a:cs typeface="+mn-cs"/>
              </a:rPr>
              <a:t>2</a:t>
            </a:r>
            <a:r>
              <a:rPr lang="ru-RU" sz="2800" dirty="0">
                <a:latin typeface="+mn-lt"/>
                <a:cs typeface="+mn-cs"/>
              </a:rPr>
              <a:t> </a:t>
            </a:r>
          </a:p>
        </p:txBody>
      </p:sp>
      <p:pic>
        <p:nvPicPr>
          <p:cNvPr id="10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060575"/>
            <a:ext cx="5032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6011863" y="1773238"/>
            <a:ext cx="50482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8101013" y="908050"/>
            <a:ext cx="0" cy="1081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-0.32674 0.189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27584" y="1196752"/>
            <a:ext cx="8064896" cy="2554545"/>
          </a:xfrm>
          <a:prstGeom prst="rect">
            <a:avLst/>
          </a:prstGeom>
          <a:ln w="12700">
            <a:solidFill>
              <a:srgbClr val="92D050"/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Ионы гидроксильной группы отдают свои электроны, превращаясь в радикалы: </a:t>
            </a:r>
          </a:p>
          <a:p>
            <a:pPr>
              <a:defRPr/>
            </a:pPr>
            <a:r>
              <a:rPr lang="ru-RU" sz="3200" dirty="0"/>
              <a:t>ОН</a:t>
            </a:r>
            <a:r>
              <a:rPr lang="ru-RU" sz="3200" baseline="30000" dirty="0"/>
              <a:t>-</a:t>
            </a:r>
            <a:r>
              <a:rPr lang="ru-RU" sz="3200" dirty="0"/>
              <a:t>  е         ОН.  Этот электрон закрывает «дыру» в молекуле хлорофилла фотосистемы </a:t>
            </a:r>
            <a:r>
              <a:rPr lang="en-US" sz="3200" dirty="0"/>
              <a:t>II</a:t>
            </a:r>
            <a:r>
              <a:rPr lang="ru-RU" sz="3200" dirty="0"/>
              <a:t>. 	4ОН        2Н</a:t>
            </a:r>
            <a:r>
              <a:rPr lang="ru-RU" sz="3200" baseline="-25000" dirty="0"/>
              <a:t>2</a:t>
            </a:r>
            <a:r>
              <a:rPr lang="ru-RU" sz="3200" dirty="0"/>
              <a:t>О +О</a:t>
            </a:r>
            <a:r>
              <a:rPr lang="ru-RU" sz="3200" baseline="-25000" dirty="0"/>
              <a:t>2</a:t>
            </a:r>
            <a:r>
              <a:rPr lang="ru-RU" sz="3200" dirty="0"/>
              <a:t>  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979613" y="2492375"/>
            <a:ext cx="6477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364163" y="3429000"/>
            <a:ext cx="56991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76375" y="2492375"/>
            <a:ext cx="21431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7885113" y="3068638"/>
            <a:ext cx="0" cy="5762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27584" y="0"/>
            <a:ext cx="8316415" cy="923330"/>
          </a:xfrm>
          <a:prstGeom prst="rect">
            <a:avLst/>
          </a:prstGeom>
          <a:ln w="317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Световая фаза: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933056"/>
            <a:ext cx="8136904" cy="2554545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ru-RU" sz="3200" dirty="0"/>
              <a:t>Таким образом, в результате переноса электронов и протонов через мембрану происходит превращение световой энергии в химическую энергию связей молекул</a:t>
            </a:r>
            <a:r>
              <a:rPr lang="en-US" sz="3200" dirty="0"/>
              <a:t> </a:t>
            </a:r>
            <a:r>
              <a:rPr lang="ru-RU" sz="3200" dirty="0"/>
              <a:t>АТФ – </a:t>
            </a:r>
            <a:r>
              <a:rPr lang="ru-RU" sz="3200" u="sng" dirty="0">
                <a:solidFill>
                  <a:srgbClr val="FF0000"/>
                </a:solidFill>
              </a:rPr>
              <a:t>фотофосфорилирование</a:t>
            </a:r>
            <a:r>
              <a:rPr lang="ru-RU" sz="3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923330"/>
          </a:xfrm>
          <a:prstGeom prst="rect">
            <a:avLst/>
          </a:prstGeom>
          <a:ln w="317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Световая фаза:</a:t>
            </a:r>
          </a:p>
        </p:txBody>
      </p:sp>
      <p:pic>
        <p:nvPicPr>
          <p:cNvPr id="49154" name="Picture 2" descr="C:\Users\Родители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025650"/>
            <a:ext cx="89535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лнце 3"/>
          <p:cNvSpPr/>
          <p:nvPr/>
        </p:nvSpPr>
        <p:spPr>
          <a:xfrm>
            <a:off x="3563888" y="980728"/>
            <a:ext cx="1080120" cy="99899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042988" y="981075"/>
            <a:ext cx="1008062" cy="719138"/>
          </a:xfrm>
          <a:prstGeom prst="ellipse">
            <a:avLst/>
          </a:prstGeom>
          <a:solidFill>
            <a:srgbClr val="CCECFF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cs typeface="Arial" pitchFamily="34" charset="0"/>
              </a:rPr>
              <a:t>Н</a:t>
            </a:r>
            <a:r>
              <a:rPr lang="ru-RU" sz="2400" baseline="-30000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ru-RU" sz="2400" dirty="0">
                <a:solidFill>
                  <a:srgbClr val="000000"/>
                </a:solidFill>
                <a:cs typeface="Arial" pitchFamily="34" charset="0"/>
              </a:rPr>
              <a:t>О</a:t>
            </a:r>
            <a:endParaRPr lang="ru-RU" sz="2400" dirty="0"/>
          </a:p>
        </p:txBody>
      </p:sp>
      <p:pic>
        <p:nvPicPr>
          <p:cNvPr id="6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484313"/>
            <a:ext cx="504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>
            <a:stCxn id="6" idx="2"/>
          </p:cNvCxnSpPr>
          <p:nvPr/>
        </p:nvCxnSpPr>
        <p:spPr>
          <a:xfrm>
            <a:off x="1511300" y="1912938"/>
            <a:ext cx="36513" cy="1084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547813" y="2997200"/>
            <a:ext cx="1079500" cy="431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700338" y="3429000"/>
            <a:ext cx="100806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635375" y="3573463"/>
            <a:ext cx="1008063" cy="7191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716463" y="3141663"/>
            <a:ext cx="1150937" cy="1150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Родители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708275"/>
            <a:ext cx="504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>
            <a:off x="5940425" y="3068638"/>
            <a:ext cx="287338" cy="15128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659563" y="4581525"/>
            <a:ext cx="12033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+mn-cs"/>
              </a:rPr>
              <a:t>НАДФ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3963" y="5588924"/>
            <a:ext cx="7991186" cy="1203367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ru-RU" sz="3200" dirty="0"/>
              <a:t> Следовательно, на свету электроны перемещаются от воды к фотосистемам II и I, и затем к НАДФ –  </a:t>
            </a:r>
            <a:r>
              <a:rPr lang="ru-RU" sz="3200" u="sng" dirty="0">
                <a:solidFill>
                  <a:srgbClr val="FF0000"/>
                </a:solidFill>
              </a:rPr>
              <a:t>нециклический поток электронов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27584" y="1268760"/>
            <a:ext cx="8064896" cy="3539430"/>
          </a:xfrm>
          <a:prstGeom prst="rect">
            <a:avLst/>
          </a:prstGeom>
          <a:ln w="12700">
            <a:solidFill>
              <a:srgbClr val="92D050"/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Таким образом, энергия солнечного света порождает три процесса: </a:t>
            </a:r>
          </a:p>
          <a:p>
            <a:pPr marL="228600" indent="-228600">
              <a:defRPr/>
            </a:pPr>
            <a:r>
              <a:rPr lang="ru-RU" sz="32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1) Образование кислорода вследствие фотолиза воды</a:t>
            </a:r>
          </a:p>
          <a:p>
            <a:pPr marL="228600" indent="-228600">
              <a:defRPr/>
            </a:pPr>
            <a:r>
              <a:rPr lang="ru-RU" sz="32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2)  Синтез АТФ</a:t>
            </a:r>
          </a:p>
          <a:p>
            <a:pPr marL="228600" indent="-228600">
              <a:defRPr/>
            </a:pPr>
            <a:r>
              <a:rPr lang="ru-RU" sz="32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3)  Образование атомов водорода в форме </a:t>
            </a:r>
            <a:r>
              <a:rPr lang="ru-RU" sz="3200" dirty="0"/>
              <a:t>НАДФ</a:t>
            </a:r>
            <a:r>
              <a:rPr lang="ru-RU" sz="3200" dirty="0">
                <a:cs typeface="Arial"/>
              </a:rPr>
              <a:t>·</a:t>
            </a:r>
            <a:r>
              <a:rPr lang="ru-RU" sz="3200" dirty="0"/>
              <a:t>Н </a:t>
            </a:r>
            <a:r>
              <a:rPr lang="ru-RU" sz="3200" baseline="-25000" dirty="0"/>
              <a:t>2</a:t>
            </a:r>
            <a:endParaRPr lang="ru-RU" sz="3200" dirty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0"/>
            <a:ext cx="8316415" cy="923330"/>
          </a:xfrm>
          <a:prstGeom prst="rect">
            <a:avLst/>
          </a:prstGeom>
          <a:ln w="317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Световая фаза: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Documents and Settings\МАМА\Рабочий стол\рисунки\112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857250" y="-33040"/>
            <a:ext cx="8286750" cy="923330"/>
          </a:xfrm>
          <a:ln w="317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Темновая фаза:</a:t>
            </a:r>
            <a:endParaRPr lang="ru-RU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l="2068" t="9227" r="2362" b="14764"/>
          <a:stretch>
            <a:fillRect/>
          </a:stretch>
        </p:blipFill>
        <p:spPr bwMode="auto">
          <a:xfrm>
            <a:off x="0" y="908050"/>
            <a:ext cx="9094788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340768"/>
            <a:ext cx="8143932" cy="2062103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</a:rPr>
              <a:t>1.</a:t>
            </a:r>
            <a:r>
              <a:rPr lang="ru-RU" sz="3200" dirty="0"/>
              <a:t>Протекает в строме хлоропласта как на свету, так и в темноте и представляет собой ряд последовательных преобразований CO</a:t>
            </a:r>
            <a:r>
              <a:rPr lang="ru-RU" sz="3200" baseline="-25000" dirty="0"/>
              <a:t>2</a:t>
            </a:r>
            <a:endParaRPr lang="ru-RU" sz="3200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827584" y="3789040"/>
            <a:ext cx="8143932" cy="2554545"/>
          </a:xfrm>
          <a:prstGeom prst="rect">
            <a:avLst/>
          </a:prstGeom>
          <a:ln w="12700">
            <a:solidFill>
              <a:srgbClr val="92D050"/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2.</a:t>
            </a:r>
            <a:r>
              <a:rPr lang="ru-RU" sz="32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Ферменты связывают пятиуглеродный сахар с углекислым газом воздуха. При этом образуются соединения, которые последовательно восстанавливаются до молекулы глюкозы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857250" y="-33040"/>
            <a:ext cx="8286750" cy="923330"/>
          </a:xfrm>
          <a:prstGeom prst="rect">
            <a:avLst/>
          </a:prstGeom>
          <a:ln w="3175" cap="flat" cmpd="sng" algn="ctr">
            <a:solidFill>
              <a:srgbClr val="92D050"/>
            </a:solidFill>
            <a:prstDash val="solid"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5400" b="1" ker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Темновая фаза:</a:t>
            </a:r>
            <a:endParaRPr lang="ru-RU" sz="5400" b="1" kern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Рисунок 3" descr="hemiosmos-chloroplast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908050"/>
            <a:ext cx="6408737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14622" y="0"/>
            <a:ext cx="54232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Темновая фаза: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857250" y="-33040"/>
            <a:ext cx="8286750" cy="923330"/>
          </a:xfrm>
          <a:prstGeom prst="rect">
            <a:avLst/>
          </a:prstGeom>
          <a:ln w="3175" cap="flat" cmpd="sng" algn="ctr">
            <a:solidFill>
              <a:srgbClr val="92D050"/>
            </a:solidFill>
            <a:prstDash val="solid"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5400" b="1" kern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Цикл Кальвина: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6</a:t>
            </a:r>
            <a:r>
              <a:rPr lang="ru-RU" sz="2400" i="1" smtClean="0"/>
              <a:t>) Все перечисленные ниже понятия, кроме трех, употребимы при описании процесса энергетического обмена. Определите три признака, «выпадающих» из общего списка, и запишите цифры, под которыми они указаны.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i="1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1. анаболизм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2. синтез белка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3. гликолиз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4. репликация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5. диссимиляция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6. окисление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5299" name="Picture 4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980728"/>
            <a:ext cx="8136904" cy="2954655"/>
          </a:xfrm>
          <a:prstGeom prst="rect">
            <a:avLst/>
          </a:prstGeom>
          <a:ln w="952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100" u="sng" dirty="0">
                <a:solidFill>
                  <a:srgbClr val="FF0000"/>
                </a:solidFill>
              </a:rPr>
              <a:t>Хемосинтез</a:t>
            </a:r>
            <a:r>
              <a:rPr lang="ru-RU" sz="3100" dirty="0"/>
              <a:t> – это образование органических веществ из неорганических веществ за счёт энергии, полученной в результате  реакций окисления неорганических соединений (сероводород, водород, аммиак)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149080"/>
            <a:ext cx="8136904" cy="1077218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/>
              <a:t>Хемосинтез производится бактериями, не содержащими хлорофиллы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445224"/>
            <a:ext cx="8136904" cy="1077218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/>
              <a:t>Хемосинтез был открыт в 1887 году </a:t>
            </a:r>
            <a:r>
              <a:rPr lang="ru-RU" sz="3200" dirty="0">
                <a:solidFill>
                  <a:srgbClr val="FF0000"/>
                </a:solidFill>
              </a:rPr>
              <a:t>Виноградским С.Н.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857250" y="-33040"/>
            <a:ext cx="8286750" cy="923330"/>
          </a:xfrm>
          <a:prstGeom prst="rect">
            <a:avLst/>
          </a:prstGeom>
          <a:ln w="3175" cap="flat" cmpd="sng" algn="ctr">
            <a:solidFill>
              <a:srgbClr val="92D050"/>
            </a:solidFill>
            <a:prstDash val="solid"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5400" b="1" kern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Хемосинтез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Задания 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1) Установите соответствие между биологическим процессом и его характеристикой.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ХАРАКТЕРИСТИКА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А) происходит в любых живых клетках</a:t>
            </a:r>
            <a:br>
              <a:rPr lang="ru-RU" sz="2000" smtClean="0"/>
            </a:br>
            <a:r>
              <a:rPr lang="ru-RU" sz="2000" smtClean="0"/>
              <a:t>Б) поглощается кислород</a:t>
            </a:r>
            <a:br>
              <a:rPr lang="ru-RU" sz="2000" smtClean="0"/>
            </a:br>
            <a:r>
              <a:rPr lang="ru-RU" sz="2000" smtClean="0"/>
              <a:t>В) происходит в хлоропластах</a:t>
            </a:r>
            <a:br>
              <a:rPr lang="ru-RU" sz="2000" smtClean="0"/>
            </a:br>
            <a:r>
              <a:rPr lang="ru-RU" sz="2000" smtClean="0"/>
              <a:t>Г) происходит в митохондриях</a:t>
            </a:r>
            <a:br>
              <a:rPr lang="ru-RU" sz="2000" smtClean="0"/>
            </a:br>
            <a:r>
              <a:rPr lang="ru-RU" sz="2000" smtClean="0"/>
              <a:t>Д) синтезируются углеводы</a:t>
            </a:r>
            <a:br>
              <a:rPr lang="ru-RU" sz="2000" smtClean="0"/>
            </a:br>
            <a:r>
              <a:rPr lang="ru-RU" sz="2000" smtClean="0"/>
              <a:t>Е) поглощается углекислый газ</a:t>
            </a:r>
            <a:br>
              <a:rPr lang="ru-RU" sz="2000" smtClean="0"/>
            </a:b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ПРОЦЕСС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1) клеточное дыхание</a:t>
            </a:r>
            <a:br>
              <a:rPr lang="ru-RU" sz="2000" smtClean="0"/>
            </a:br>
            <a:r>
              <a:rPr lang="ru-RU" sz="2000" smtClean="0"/>
              <a:t>2) фотосинтез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i="1" smtClean="0"/>
              <a:t>Найдите три ошибки в приведённом тексте. Укажите номера предложений, в которых допущены ошибки, исправьте их.</a:t>
            </a:r>
            <a:br>
              <a:rPr lang="ru-RU" sz="2000" i="1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(1)Фотосинтез и клеточное дыхание играют важнейшую роль в жизнедеятельности растений. (2)Фотосинтез необходим для синтеза органических веществ из неорганических. (3)Первая стадия фотосинтеза – световая, при ней энергия света запасается в виде АТФ. (4)При этом выделяется кислород в качестве побочного продукта. (5)Темновая стадия, при которой АТФ расходуется на синтез глюкозы, у всех растений происходит ночью, в темноте. (6)Клеточное дыхание, в свою очередь, происходит только днём, поскольку для него необходим кислород, выделяющийся при фотосинтезе. (7)Ночью же для жизнедеятельности растения используется запасённая в виде АТФ энергия солнечного света.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i="1" smtClean="0"/>
              <a:t>Найдите три ошибки в приведенном тексте. Укажите номера предложений, в которых они сделаны, исправьте их.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(1) Обмен веществ, или метаболизм, - это совокупность реакций синтеза и распада веществ клетки и организма, связанных с выделением или поглощением энергии. (2) Совокупность реакций синтеза высокомолекулярных органических соединений из низкомолекулярных соединений относят к пластическому обмену. (3) В реакциях пластического обмена синтезируются молекулы АТФ. (4) Фотосинтез относят к энергетическому обмену. (5) В результате хемосинтеза синтезируются органические вещества из неорганических за счет энергии солнца.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Задания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hlinkClick r:id="rId2"/>
              </a:rPr>
              <a:t>https://www.bio-faq.ru/prtwo/prtwo054.html</a:t>
            </a:r>
            <a:endParaRPr lang="en-US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28775"/>
            <a:ext cx="7543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i="1" smtClean="0"/>
              <a:t>7) Установите соответствие между процессами и составляющими частями катаболизма: к каждой позиции, данной в первом столбце, подберите соответствующую позицию из второго столбца.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ПРОЦЕССЫ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А) происходит в митохондриях</a:t>
            </a:r>
            <a:br>
              <a:rPr lang="ru-RU" sz="1800" smtClean="0"/>
            </a:br>
            <a:r>
              <a:rPr lang="ru-RU" sz="1800" smtClean="0"/>
              <a:t>Б) процесс с мембранами не связан</a:t>
            </a:r>
            <a:br>
              <a:rPr lang="ru-RU" sz="1800" smtClean="0"/>
            </a:br>
            <a:r>
              <a:rPr lang="ru-RU" sz="1800" smtClean="0"/>
              <a:t>В) молекула глюкозы распадается на две молекулы ПВК</a:t>
            </a:r>
            <a:br>
              <a:rPr lang="ru-RU" sz="1800" smtClean="0"/>
            </a:br>
            <a:r>
              <a:rPr lang="ru-RU" sz="1800" smtClean="0"/>
              <a:t>Г) происходит в цитоплазме</a:t>
            </a:r>
            <a:br>
              <a:rPr lang="ru-RU" sz="1800" smtClean="0"/>
            </a:br>
            <a:r>
              <a:rPr lang="ru-RU" sz="1800" smtClean="0"/>
              <a:t>Д) молекулы молочной кислоты окисляются до углекислого газа и воды</a:t>
            </a:r>
            <a:br>
              <a:rPr lang="ru-RU" sz="1800" smtClean="0"/>
            </a:br>
            <a:r>
              <a:rPr lang="ru-RU" sz="1800" smtClean="0"/>
              <a:t>Е) образуется 36 молекул АТФ</a:t>
            </a:r>
            <a:br>
              <a:rPr lang="ru-RU" sz="1800" smtClean="0"/>
            </a:b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СОСТАВЛЯЮЩИЕ ЧАСТИ КАТАБОЛИЗМА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1) анаэробный этап</a:t>
            </a:r>
            <a:br>
              <a:rPr lang="ru-RU" sz="1800" smtClean="0"/>
            </a:br>
            <a:r>
              <a:rPr lang="ru-RU" sz="1800" smtClean="0"/>
              <a:t>2) аэробный этап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/>
              <a:t>8) Найдите три ошибки в тексте «Гликолиз». Укажите номера предложений, в которых они сделаны, исправьте их.</a:t>
            </a:r>
            <a:br>
              <a:rPr lang="ru-RU" sz="2400" i="1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(1)Гликолиз - это процесс ферментативного негидролитического расщепления глюкозы. (2)Является одним из этапов пластического обмена. (3)Протекает в митохондриях. (4)Для его протекания не требуется кислород. (5)В результате одна молекула глюкозы расщепляется на две молекулы пировиноградной кислоты. (6)Также синтезируется 36 молекул АТФ.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908050"/>
            <a:ext cx="7543800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9) </a:t>
            </a:r>
            <a:r>
              <a:rPr lang="ru-RU" sz="2400" i="1" smtClean="0"/>
              <a:t>Выберите три верных ответа из шести и запишите цифры, под которыми они указаны. Реакции подготовительного этапа энергетического обмена происходят в: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ru-RU" sz="2400" i="1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smtClean="0"/>
              <a:t>лизосомах клеток животных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smtClean="0"/>
              <a:t>пищеварительных вакуолях простейших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smtClean="0"/>
              <a:t>хлоропластах растений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smtClean="0"/>
              <a:t>аппарате Гольджи эукариот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smtClean="0"/>
              <a:t>каналах эндоплазматической сети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smtClean="0"/>
              <a:t>органах пищеварения человека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/>
              <a:t>10) Какова последовательность процессов энергетического обмена в клетке? Запишите в ответ соответствующую последовательность цифр.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1) расщепление глюкозы до пировиноградной кислоты</a:t>
            </a:r>
            <a:br>
              <a:rPr lang="ru-RU" sz="2400" smtClean="0"/>
            </a:br>
            <a:r>
              <a:rPr lang="ru-RU" sz="2400" smtClean="0"/>
              <a:t>2) образование углекислого газа и воды</a:t>
            </a:r>
            <a:br>
              <a:rPr lang="ru-RU" sz="2400" smtClean="0"/>
            </a:br>
            <a:r>
              <a:rPr lang="ru-RU" sz="2400" smtClean="0"/>
              <a:t>3) расщепление крахмала до мономеров</a:t>
            </a:r>
            <a:br>
              <a:rPr lang="ru-RU" sz="2400" smtClean="0"/>
            </a:br>
            <a:r>
              <a:rPr lang="ru-RU" sz="2400" smtClean="0"/>
              <a:t>4) расщепление в лизосоме питательных веществ</a:t>
            </a:r>
            <a:br>
              <a:rPr lang="ru-RU" sz="2400" smtClean="0"/>
            </a:br>
            <a:r>
              <a:rPr lang="ru-RU" sz="2400" smtClean="0"/>
              <a:t>5) поступление пировиноградной кислоты (ПВК) в митохондрии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836613"/>
            <a:ext cx="7543800" cy="5289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smtClean="0"/>
              <a:t>11) Установите соответствие между характеристиками и этапами энергетического обмена.</a:t>
            </a:r>
          </a:p>
          <a:p>
            <a:pPr eaLnBrk="1" hangingPunct="1">
              <a:lnSpc>
                <a:spcPct val="80000"/>
              </a:lnSpc>
            </a:pPr>
            <a:endParaRPr lang="ru-RU" sz="2000" i="1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ХАРАКТЕРИСТИКА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А) образуются две молекулы глицерофосфата (триозофосфата)</a:t>
            </a:r>
            <a:br>
              <a:rPr lang="ru-RU" sz="2000" smtClean="0"/>
            </a:br>
            <a:r>
              <a:rPr lang="ru-RU" sz="2000" smtClean="0"/>
              <a:t>Б) протекает на кристах митохондрий</a:t>
            </a:r>
            <a:br>
              <a:rPr lang="ru-RU" sz="2000" smtClean="0"/>
            </a:br>
            <a:r>
              <a:rPr lang="ru-RU" sz="2000" smtClean="0"/>
              <a:t>В) протекает под действием гидролитических ферментов</a:t>
            </a:r>
            <a:br>
              <a:rPr lang="ru-RU" sz="2000" smtClean="0"/>
            </a:br>
            <a:r>
              <a:rPr lang="ru-RU" sz="2000" smtClean="0"/>
              <a:t>Г) окисляется ПВК</a:t>
            </a:r>
            <a:br>
              <a:rPr lang="ru-RU" sz="2000" smtClean="0"/>
            </a:br>
            <a:r>
              <a:rPr lang="ru-RU" sz="2000" smtClean="0"/>
              <a:t>Д) осуществляется цикл трикарбоновых кислот</a:t>
            </a:r>
            <a:br>
              <a:rPr lang="ru-RU" sz="2000" smtClean="0"/>
            </a:br>
            <a:r>
              <a:rPr lang="ru-RU" sz="2000" smtClean="0"/>
              <a:t>Е) вся энергия рассеивается в виде тепла</a:t>
            </a:r>
            <a:br>
              <a:rPr lang="ru-RU" sz="2000" smtClean="0"/>
            </a:b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ЭТАП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1) подготовительный</a:t>
            </a:r>
            <a:br>
              <a:rPr lang="ru-RU" sz="2000" smtClean="0"/>
            </a:br>
            <a:r>
              <a:rPr lang="ru-RU" sz="2000" smtClean="0"/>
              <a:t>2) гликолиз</a:t>
            </a:r>
            <a:br>
              <a:rPr lang="ru-RU" sz="2000" smtClean="0"/>
            </a:br>
            <a:r>
              <a:rPr lang="ru-RU" sz="2000" smtClean="0"/>
              <a:t>3) аэробный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E1F3BC"/>
        </a:lt1>
        <a:dk2>
          <a:srgbClr val="078F48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</TotalTime>
  <Words>812</Words>
  <Application>Microsoft Office PowerPoint</Application>
  <PresentationFormat>Экран (4:3)</PresentationFormat>
  <Paragraphs>81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Cambria</vt:lpstr>
      <vt:lpstr>Тема1</vt:lpstr>
      <vt:lpstr>Тема1</vt:lpstr>
      <vt:lpstr>Задачи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Задания </vt:lpstr>
      <vt:lpstr>Слайд 43</vt:lpstr>
      <vt:lpstr>Слайд 44</vt:lpstr>
      <vt:lpstr>Задания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Microsoft Office</cp:lastModifiedBy>
  <cp:revision>229</cp:revision>
  <dcterms:created xsi:type="dcterms:W3CDTF">2011-11-09T17:15:09Z</dcterms:created>
  <dcterms:modified xsi:type="dcterms:W3CDTF">2021-10-18T06:07:39Z</dcterms:modified>
</cp:coreProperties>
</file>