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9" r:id="rId3"/>
    <p:sldId id="258" r:id="rId4"/>
    <p:sldId id="261" r:id="rId5"/>
    <p:sldId id="262" r:id="rId6"/>
    <p:sldId id="268" r:id="rId7"/>
    <p:sldId id="263" r:id="rId8"/>
    <p:sldId id="264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CFCFC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6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6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CFCFC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7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CFCFC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6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CFCFC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0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CEFAEFA-8367-4C7E-9CDD-17791C07DE7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258851-1253-474E-92DF-5D59CCD07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0468" y="1031978"/>
            <a:ext cx="12978541" cy="1646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Бездомные животные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030" y="2557569"/>
            <a:ext cx="6469062" cy="30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478" y="74713"/>
            <a:ext cx="12065000" cy="107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 средняя школа №6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г. Выксы Нижегородской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+mn-lt"/>
              </a:rPr>
              <a:t>г. Выкса м-н Гоголя 28\1 инд.607062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" y="2514925"/>
            <a:ext cx="6135510" cy="311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86" y="0"/>
            <a:ext cx="1223714" cy="137327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2344"/>
              </p:ext>
            </p:extLst>
          </p:nvPr>
        </p:nvGraphicFramePr>
        <p:xfrm>
          <a:off x="6429030" y="2944356"/>
          <a:ext cx="5445456" cy="285016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16763"/>
                <a:gridCol w="1928693"/>
              </a:tblGrid>
              <a:tr h="5017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Ботнарюк</a:t>
                      </a:r>
                      <a:r>
                        <a:rPr lang="ru-RU" sz="1800" b="0" dirty="0">
                          <a:effectLst/>
                        </a:rPr>
                        <a:t> Карина Сергеевна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02.12.2001,8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Каленкина</a:t>
                      </a:r>
                      <a:r>
                        <a:rPr lang="ru-RU" sz="1800" b="0" dirty="0">
                          <a:effectLst/>
                        </a:rPr>
                        <a:t> Софья Николаевна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12.07.2002,8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Куксарова</a:t>
                      </a:r>
                      <a:r>
                        <a:rPr lang="ru-RU" sz="1800" b="0" dirty="0">
                          <a:effectLst/>
                        </a:rPr>
                        <a:t> Юлия Вячеславовна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20.12.2001,8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Лазина Карина Витальевна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29.05.2002.8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Зеленова</a:t>
                      </a:r>
                      <a:r>
                        <a:rPr lang="ru-RU" sz="1800" b="0" dirty="0">
                          <a:effectLst/>
                        </a:rPr>
                        <a:t> Мария Александровна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04.11.2002,8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Рубченков Максим Андреевич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10.09.2002,8 </a:t>
                      </a:r>
                      <a:r>
                        <a:rPr lang="ru-RU" sz="1800" b="0" dirty="0">
                          <a:effectLst/>
                        </a:rPr>
                        <a:t>«а»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29030" y="57944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 </a:t>
            </a: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Кондина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и экологии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86009" y="635526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50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ИСПОЛЬЗУЕМОЙ ЛИТЕРАТУРЫ: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1.Рябов </a:t>
            </a:r>
            <a:r>
              <a:rPr lang="ru-RU" dirty="0"/>
              <a:t>Л.С. Бродячие и одичавшие собаки в городской среде.. </a:t>
            </a:r>
            <a:r>
              <a:rPr lang="ru-RU" dirty="0" err="1"/>
              <a:t>Бюлл</a:t>
            </a:r>
            <a:r>
              <a:rPr lang="ru-RU" dirty="0"/>
              <a:t>. МОИП. Отд. биолог. М, 1979,. т. 84, </a:t>
            </a:r>
            <a:r>
              <a:rPr lang="ru-RU" dirty="0" err="1"/>
              <a:t>вып</a:t>
            </a:r>
            <a:r>
              <a:rPr lang="ru-RU" dirty="0"/>
              <a:t>. 4.-52 страницы</a:t>
            </a:r>
          </a:p>
          <a:p>
            <a:r>
              <a:rPr lang="ru-RU" dirty="0"/>
              <a:t>2.Влияние антропогенной трансформации ланд </a:t>
            </a:r>
            <a:r>
              <a:rPr lang="ru-RU" dirty="0" err="1"/>
              <a:t>шафта</a:t>
            </a:r>
            <a:r>
              <a:rPr lang="ru-RU" dirty="0"/>
              <a:t> на население наземных позвоночных животных. Тез. </a:t>
            </a:r>
            <a:r>
              <a:rPr lang="ru-RU" dirty="0" err="1"/>
              <a:t>всес</a:t>
            </a:r>
            <a:r>
              <a:rPr lang="ru-RU" dirty="0"/>
              <a:t>. совещания. М., 1987-42 страницы</a:t>
            </a:r>
          </a:p>
          <a:p>
            <a:r>
              <a:rPr lang="ru-RU" dirty="0"/>
              <a:t>3.Новиков ГА. Основы общей экологии и охраны природы. Л., ЛГХ1979-.58 страниц</a:t>
            </a:r>
          </a:p>
          <a:p>
            <a:r>
              <a:rPr lang="ru-RU" dirty="0"/>
              <a:t>4.Животные в городе. Сб. тр. Научно-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 МСХА/ИПЭЭ, 2000-2003, т. 1-2.-238 страниц</a:t>
            </a:r>
          </a:p>
          <a:p>
            <a:r>
              <a:rPr lang="ru-RU" dirty="0"/>
              <a:t>5.Вагнер Б.Б., Захарова Н.Ю. Животные Родного края. М.: " Лицей", 2003.-56 страниц</a:t>
            </a:r>
          </a:p>
          <a:p>
            <a:r>
              <a:rPr lang="ru-RU" dirty="0"/>
              <a:t>6. Краснов Ю. Ласковые домашние убийцы. Национальный охотничий журнал "Охота". 2005, № 9-24 страницы</a:t>
            </a:r>
          </a:p>
          <a:p>
            <a:r>
              <a:rPr lang="ru-RU" dirty="0"/>
              <a:t>7.Сборник документов и материалов организации АНО "Благотворительное общество опеки бездомных животных". Москва- 2010 -64 страницы</a:t>
            </a:r>
          </a:p>
          <a:p>
            <a:r>
              <a:rPr lang="ru-RU" dirty="0"/>
              <a:t>8.Московская автономная некоммерческая организация "ЦЕНТР ПРАВОВОЙ ЗООЗАЩИТЫ"2000 года Всемирная декларация благосостояния животных Исполнительного комитета ВОЗЖ 2011г-28 страниц</a:t>
            </a:r>
          </a:p>
          <a:p>
            <a:r>
              <a:rPr lang="ru-RU" dirty="0"/>
              <a:t>9.Журнал Москва "Коммерсант-Власть" № 8 от 28.02.2005 г .-45 страниц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7" y="0"/>
            <a:ext cx="11254081" cy="2367751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4673540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Люди! Будьте внимательны к животным, не бросайте их, ведь мы в ответе за тех, кого приручили!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8" y="1487605"/>
            <a:ext cx="2286617" cy="30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16" y="238971"/>
            <a:ext cx="10058400" cy="8255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Домашние животные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16" y="1247951"/>
            <a:ext cx="6518308" cy="4050792"/>
          </a:xfrm>
        </p:spPr>
        <p:txBody>
          <a:bodyPr/>
          <a:lstStyle/>
          <a:p>
            <a:r>
              <a:rPr lang="ru-RU" dirty="0" smtClean="0"/>
              <a:t>сопровождают человека,</a:t>
            </a:r>
          </a:p>
          <a:p>
            <a:r>
              <a:rPr lang="ru-RU" dirty="0" smtClean="0"/>
              <a:t> сторожат </a:t>
            </a:r>
            <a:r>
              <a:rPr lang="ru-RU" dirty="0"/>
              <a:t>дома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предупреждают </a:t>
            </a:r>
            <a:r>
              <a:rPr lang="ru-RU" dirty="0"/>
              <a:t>о приближающейся </a:t>
            </a:r>
            <a:r>
              <a:rPr lang="ru-RU" dirty="0" smtClean="0"/>
              <a:t>опасности,</a:t>
            </a:r>
          </a:p>
          <a:p>
            <a:r>
              <a:rPr lang="ru-RU" dirty="0" smtClean="0"/>
              <a:t>снижают </a:t>
            </a:r>
            <a:r>
              <a:rPr lang="ru-RU" dirty="0"/>
              <a:t>стресс, </a:t>
            </a:r>
            <a:endParaRPr lang="ru-RU" dirty="0" smtClean="0"/>
          </a:p>
          <a:p>
            <a:r>
              <a:rPr lang="ru-RU" dirty="0" smtClean="0"/>
              <a:t>избавляют </a:t>
            </a:r>
            <a:r>
              <a:rPr lang="ru-RU" dirty="0"/>
              <a:t>от одиночества и беспокойства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лечат своих хозяев общением и </a:t>
            </a:r>
            <a:r>
              <a:rPr lang="ru-RU" dirty="0" smtClean="0"/>
              <a:t>любовью,</a:t>
            </a:r>
          </a:p>
          <a:p>
            <a:r>
              <a:rPr lang="ru-RU" dirty="0" smtClean="0"/>
              <a:t>помощники </a:t>
            </a:r>
            <a:r>
              <a:rPr lang="ru-RU" dirty="0"/>
              <a:t>для инвалидов и пожилых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07" y="996350"/>
            <a:ext cx="4075004" cy="2546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3543228"/>
            <a:ext cx="4231090" cy="2750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15" y="4289237"/>
            <a:ext cx="1676554" cy="23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96" y="4641536"/>
            <a:ext cx="3813858" cy="4050792"/>
          </a:xfrm>
        </p:spPr>
        <p:txBody>
          <a:bodyPr/>
          <a:lstStyle/>
          <a:p>
            <a:r>
              <a:rPr lang="ru-RU" dirty="0"/>
              <a:t>Оценочная величина популяции бездомных собак в России колеблется от 14 до 23 млн. особей и может достигать до 50 </a:t>
            </a:r>
            <a:r>
              <a:rPr lang="ru-RU" dirty="0" smtClean="0"/>
              <a:t>млн.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86602"/>
            <a:ext cx="6096000" cy="1585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ru-RU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Сколько в мире зверья ежедневно страдает;</a:t>
            </a:r>
            <a:endParaRPr lang="ru-RU" b="1" i="1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ru-RU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Гибнет, мёрзнет, дрожит, голодает.</a:t>
            </a:r>
            <a:endParaRPr lang="ru-RU" b="1" i="1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ru-RU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 учили добру…видно плохо учили…</a:t>
            </a:r>
            <a:endParaRPr lang="ru-RU" b="1" i="1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450"/>
              </a:spcBef>
              <a:spcAft>
                <a:spcPts val="450"/>
              </a:spcAft>
            </a:pPr>
            <a:r>
              <a:rPr lang="ru-RU" b="1" i="1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 в ответе за всех ли кого приручили?</a:t>
            </a:r>
            <a:endParaRPr lang="ru-RU" b="1" i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0" y="406093"/>
            <a:ext cx="6343244" cy="398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5" y="1990905"/>
            <a:ext cx="5109523" cy="320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97" y="4317059"/>
            <a:ext cx="3513828" cy="234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1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14651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Бездомные  животные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86" y="1733517"/>
            <a:ext cx="6886797" cy="1809148"/>
          </a:xfrm>
        </p:spPr>
        <p:txBody>
          <a:bodyPr/>
          <a:lstStyle/>
          <a:p>
            <a:r>
              <a:rPr lang="ru-RU" dirty="0" smtClean="0"/>
              <a:t>являются </a:t>
            </a:r>
            <a:r>
              <a:rPr lang="ru-RU" dirty="0"/>
              <a:t>разносчиками </a:t>
            </a:r>
            <a:r>
              <a:rPr lang="ru-RU" dirty="0" err="1"/>
              <a:t>экто</a:t>
            </a:r>
            <a:r>
              <a:rPr lang="ru-RU" dirty="0"/>
              <a:t>- и эндопаразитов, </a:t>
            </a:r>
            <a:endParaRPr lang="ru-RU" dirty="0" smtClean="0"/>
          </a:p>
          <a:p>
            <a:r>
              <a:rPr lang="ru-RU" dirty="0" smtClean="0"/>
              <a:t>возбудителей </a:t>
            </a:r>
            <a:r>
              <a:rPr lang="ru-RU" dirty="0"/>
              <a:t>кишечных заболеваний и </a:t>
            </a:r>
            <a:r>
              <a:rPr lang="ru-RU" dirty="0" smtClean="0"/>
              <a:t>бешенства,</a:t>
            </a:r>
          </a:p>
          <a:p>
            <a:r>
              <a:rPr lang="ru-RU" dirty="0"/>
              <a:t>н</a:t>
            </a:r>
            <a:r>
              <a:rPr lang="ru-RU" dirty="0" smtClean="0"/>
              <a:t>ападают на людей.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4723" y="1029353"/>
            <a:ext cx="6096000" cy="8732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i="1" dirty="0" smtClean="0">
                <a:solidFill>
                  <a:srgbClr val="197EA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 </a:t>
            </a:r>
            <a:r>
              <a:rPr lang="ru-RU" b="1" i="1" dirty="0" smtClean="0">
                <a:solidFill>
                  <a:srgbClr val="197EA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бездомностью животных надо бороться, но именно с бездомностью, а не с животными…» </a:t>
            </a: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687" y="312666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Сами они нередко становятся жертвами жестокости со стороны людей!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9" y="2081262"/>
            <a:ext cx="5182169" cy="2911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73" y="4519606"/>
            <a:ext cx="2957789" cy="221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5" y="4511657"/>
            <a:ext cx="2968388" cy="222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6967"/>
          <a:stretch/>
        </p:blipFill>
        <p:spPr>
          <a:xfrm>
            <a:off x="8672375" y="4511657"/>
            <a:ext cx="2959255" cy="222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9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5" y="252620"/>
            <a:ext cx="11354938" cy="1609344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>Почему?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99" y="178659"/>
            <a:ext cx="6392981" cy="4270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6" y="2361064"/>
            <a:ext cx="6464013" cy="427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0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ьная выноска 21"/>
          <p:cNvSpPr/>
          <p:nvPr/>
        </p:nvSpPr>
        <p:spPr>
          <a:xfrm>
            <a:off x="282325" y="1047259"/>
            <a:ext cx="4484111" cy="1512278"/>
          </a:xfrm>
          <a:prstGeom prst="wedgeEllipseCallout">
            <a:avLst>
              <a:gd name="adj1" fmla="val 49169"/>
              <a:gd name="adj2" fmla="val 444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ьная выноска 15"/>
          <p:cNvSpPr/>
          <p:nvPr/>
        </p:nvSpPr>
        <p:spPr>
          <a:xfrm>
            <a:off x="7707889" y="1151398"/>
            <a:ext cx="4484111" cy="1512278"/>
          </a:xfrm>
          <a:prstGeom prst="wedgeEllipseCallout">
            <a:avLst>
              <a:gd name="adj1" fmla="val -57356"/>
              <a:gd name="adj2" fmla="val 4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305" y="7709"/>
            <a:ext cx="10058400" cy="5341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Почему???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3" t="43381" r="39517"/>
          <a:stretch/>
        </p:blipFill>
        <p:spPr>
          <a:xfrm>
            <a:off x="4877572" y="2112467"/>
            <a:ext cx="2306471" cy="3176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Овальная выноска 22"/>
          <p:cNvSpPr/>
          <p:nvPr/>
        </p:nvSpPr>
        <p:spPr>
          <a:xfrm>
            <a:off x="4169177" y="620980"/>
            <a:ext cx="3987528" cy="1076809"/>
          </a:xfrm>
          <a:prstGeom prst="wedgeEllipseCallout">
            <a:avLst>
              <a:gd name="adj1" fmla="val 622"/>
              <a:gd name="adj2" fmla="val 82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0513" y="1247306"/>
            <a:ext cx="3149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«Лишние» животные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95179" y="2628411"/>
            <a:ext cx="4484111" cy="1512278"/>
          </a:xfrm>
          <a:prstGeom prst="wedgeEllipseCallout">
            <a:avLst>
              <a:gd name="adj1" fmla="val -57356"/>
              <a:gd name="adj2" fmla="val 417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92416" y="1335278"/>
            <a:ext cx="41506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Быстрое естественное </a:t>
            </a:r>
            <a:endParaRPr lang="ru-RU" sz="2800" dirty="0" smtClean="0"/>
          </a:p>
          <a:p>
            <a:r>
              <a:rPr lang="ru-RU" sz="2800" dirty="0" smtClean="0"/>
              <a:t>размножение </a:t>
            </a:r>
            <a:r>
              <a:rPr lang="ru-RU" sz="2800" dirty="0"/>
              <a:t>животных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683" y="754603"/>
            <a:ext cx="3094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Безответственность </a:t>
            </a:r>
            <a:endParaRPr lang="ru-RU" sz="2400" dirty="0" smtClean="0"/>
          </a:p>
          <a:p>
            <a:pPr algn="ctr"/>
            <a:r>
              <a:rPr lang="ru-RU" sz="2400" dirty="0" smtClean="0"/>
              <a:t>владельцев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5768" y="1679144"/>
            <a:ext cx="3398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"надоевшую игрушку" </a:t>
            </a:r>
            <a:endParaRPr lang="ru-RU" sz="2400" dirty="0" smtClean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улицу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9887" y="2907496"/>
            <a:ext cx="39258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Несоблюдение правил </a:t>
            </a:r>
            <a:endParaRPr lang="ru-RU" sz="2800" dirty="0" smtClean="0"/>
          </a:p>
          <a:p>
            <a:r>
              <a:rPr lang="ru-RU" sz="2800" dirty="0" smtClean="0"/>
              <a:t>выгула </a:t>
            </a:r>
            <a:r>
              <a:rPr lang="ru-RU" sz="2800" dirty="0"/>
              <a:t>животных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4314391" y="5438192"/>
            <a:ext cx="3506427" cy="1167072"/>
          </a:xfrm>
          <a:prstGeom prst="wedgeEllipseCallout">
            <a:avLst>
              <a:gd name="adj1" fmla="val -441"/>
              <a:gd name="adj2" fmla="val -638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ьная выноска 17"/>
          <p:cNvSpPr/>
          <p:nvPr/>
        </p:nvSpPr>
        <p:spPr>
          <a:xfrm>
            <a:off x="7517379" y="4479715"/>
            <a:ext cx="4484111" cy="1512278"/>
          </a:xfrm>
          <a:prstGeom prst="wedgeEllipseCallout">
            <a:avLst>
              <a:gd name="adj1" fmla="val -61617"/>
              <a:gd name="adj2" fmla="val -548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34225" y="5545124"/>
            <a:ext cx="185743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Отсутствие</a:t>
            </a:r>
            <a:r>
              <a:rPr lang="ru-RU" sz="2800" dirty="0" smtClean="0"/>
              <a:t> </a:t>
            </a:r>
          </a:p>
          <a:p>
            <a:r>
              <a:rPr lang="ru-RU" sz="2400" dirty="0" smtClean="0"/>
              <a:t>контроля</a:t>
            </a:r>
            <a:endParaRPr lang="ru-RU" sz="2800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201107" y="2659735"/>
            <a:ext cx="4484111" cy="1512278"/>
          </a:xfrm>
          <a:prstGeom prst="wedgeEllipseCallout">
            <a:avLst>
              <a:gd name="adj1" fmla="val 50082"/>
              <a:gd name="adj2" fmla="val 471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ьная выноска 19"/>
          <p:cNvSpPr/>
          <p:nvPr/>
        </p:nvSpPr>
        <p:spPr>
          <a:xfrm>
            <a:off x="437990" y="4399731"/>
            <a:ext cx="4484111" cy="1512278"/>
          </a:xfrm>
          <a:prstGeom prst="wedgeEllipseCallout">
            <a:avLst>
              <a:gd name="adj1" fmla="val 47039"/>
              <a:gd name="adj2" fmla="val -485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253" y="4484085"/>
            <a:ext cx="4163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Отсутствие </a:t>
            </a:r>
          </a:p>
          <a:p>
            <a:pPr algn="ctr"/>
            <a:r>
              <a:rPr lang="ru-RU" sz="2800" dirty="0" smtClean="0"/>
              <a:t>просвещения </a:t>
            </a:r>
            <a:r>
              <a:rPr lang="ru-RU" sz="2800" dirty="0"/>
              <a:t>населения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2406" y="2974636"/>
            <a:ext cx="4055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Отсутствие приютов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92416" y="4606998"/>
            <a:ext cx="35251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/>
              <a:t>Отсутствие </a:t>
            </a:r>
            <a:r>
              <a:rPr lang="ru-RU" sz="2800" dirty="0" smtClean="0"/>
              <a:t>системы</a:t>
            </a:r>
          </a:p>
          <a:p>
            <a:pPr lvl="0" algn="ctr"/>
            <a:r>
              <a:rPr lang="ru-RU" sz="2800" dirty="0" smtClean="0"/>
              <a:t> </a:t>
            </a:r>
            <a:r>
              <a:rPr lang="ru-RU" sz="2800" dirty="0"/>
              <a:t>учета домашних </a:t>
            </a:r>
            <a:endParaRPr lang="ru-RU" sz="2800" dirty="0" smtClean="0"/>
          </a:p>
          <a:p>
            <a:pPr lvl="0" algn="ctr"/>
            <a:r>
              <a:rPr lang="ru-RU" sz="2800" dirty="0" smtClean="0"/>
              <a:t>животных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651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84517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C00000"/>
                </a:solidFill>
              </a:rPr>
              <a:t>Бездомные животные – это Всемирная проблема!!!!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17" y="1793861"/>
            <a:ext cx="5290009" cy="405079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тимулирование </a:t>
            </a:r>
            <a:r>
              <a:rPr lang="ru-RU" dirty="0"/>
              <a:t>и пропаганда предотвращения размножения </a:t>
            </a:r>
            <a:r>
              <a:rPr lang="ru-RU" dirty="0" smtClean="0"/>
              <a:t>животных </a:t>
            </a:r>
            <a:r>
              <a:rPr lang="ru-RU" dirty="0"/>
              <a:t>и повышение культуры содержания </a:t>
            </a:r>
            <a:r>
              <a:rPr lang="ru-RU" dirty="0" smtClean="0"/>
              <a:t>животных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Наряду </a:t>
            </a:r>
            <a:r>
              <a:rPr lang="ru-RU" dirty="0"/>
              <a:t>с этим также вводятся меры по противодействию бесконтрольному выгуливанию </a:t>
            </a:r>
            <a:r>
              <a:rPr lang="ru-RU" dirty="0" smtClean="0"/>
              <a:t>животных</a:t>
            </a:r>
          </a:p>
          <a:p>
            <a:r>
              <a:rPr lang="ru-RU" dirty="0"/>
              <a:t>Р</a:t>
            </a:r>
            <a:r>
              <a:rPr lang="ru-RU" dirty="0" smtClean="0"/>
              <a:t>егистрации </a:t>
            </a:r>
            <a:r>
              <a:rPr lang="ru-RU" dirty="0"/>
              <a:t>и идентификации (жетоны, татуировка, микрочипы</a:t>
            </a:r>
            <a:r>
              <a:rPr lang="ru-RU" dirty="0" smtClean="0"/>
              <a:t>).</a:t>
            </a:r>
          </a:p>
          <a:p>
            <a:r>
              <a:rPr lang="ru-RU" dirty="0"/>
              <a:t>С</a:t>
            </a:r>
            <a:r>
              <a:rPr lang="ru-RU" dirty="0" smtClean="0"/>
              <a:t>истемы </a:t>
            </a:r>
            <a:r>
              <a:rPr lang="ru-RU" dirty="0"/>
              <a:t>контроля численности и содержания домашних </a:t>
            </a:r>
            <a:r>
              <a:rPr lang="ru-RU" dirty="0" smtClean="0"/>
              <a:t>животных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1342189"/>
            <a:ext cx="5254388" cy="51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34" y="0"/>
            <a:ext cx="6695729" cy="1609344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Решение </a:t>
            </a:r>
            <a:r>
              <a:rPr lang="ru-RU" sz="4800" dirty="0" smtClean="0">
                <a:solidFill>
                  <a:srgbClr val="C00000"/>
                </a:solidFill>
              </a:rPr>
              <a:t>проблемы: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99" y="1220655"/>
            <a:ext cx="6054283" cy="5637345"/>
          </a:xfrm>
        </p:spPr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dirty="0" smtClean="0"/>
              <a:t>Обязательная </a:t>
            </a:r>
            <a:r>
              <a:rPr lang="ru-RU" dirty="0"/>
              <a:t>регистрация всех собак и кошек,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Дифференцированное налогообложение </a:t>
            </a:r>
            <a:r>
              <a:rPr lang="ru-RU" dirty="0"/>
              <a:t>владельцев кошек и собак,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smtClean="0"/>
              <a:t>Создание </a:t>
            </a:r>
            <a:r>
              <a:rPr lang="ru-RU" dirty="0"/>
              <a:t>государственных приютов, </a:t>
            </a:r>
            <a:r>
              <a:rPr lang="ru-RU" dirty="0" smtClean="0"/>
              <a:t> фондов </a:t>
            </a:r>
            <a:r>
              <a:rPr lang="ru-RU" dirty="0"/>
              <a:t>з</a:t>
            </a:r>
            <a:r>
              <a:rPr lang="ru-RU" dirty="0" smtClean="0"/>
              <a:t>ащиты животных, привлечение средств спонсоров,</a:t>
            </a:r>
          </a:p>
          <a:p>
            <a:r>
              <a:rPr lang="ru-RU" dirty="0" smtClean="0"/>
              <a:t> 4) Обязательный " отлов" бездомных животных и помещение их в приюты "неограниченного приема". </a:t>
            </a:r>
            <a:endParaRPr lang="ru-RU" dirty="0"/>
          </a:p>
          <a:p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dirty="0" smtClean="0"/>
              <a:t>Ужесточение </a:t>
            </a:r>
            <a:r>
              <a:rPr lang="ru-RU" dirty="0"/>
              <a:t>наказания для тех, кто жестоко обращается с животными.</a:t>
            </a:r>
          </a:p>
          <a:p>
            <a:r>
              <a:rPr lang="ru-RU" dirty="0"/>
              <a:t>6) </a:t>
            </a:r>
            <a:r>
              <a:rPr lang="ru-RU" dirty="0" smtClean="0"/>
              <a:t>Воспитание </a:t>
            </a:r>
            <a:r>
              <a:rPr lang="ru-RU" dirty="0"/>
              <a:t>в детях ответственность за животных, сострадание и уважение в животным.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smtClean="0"/>
              <a:t>Проводить </a:t>
            </a:r>
            <a:r>
              <a:rPr lang="ru-RU" dirty="0"/>
              <a:t>информирование населения о правильном содержании и животных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26" y="2702257"/>
            <a:ext cx="5277133" cy="39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92" y="73356"/>
            <a:ext cx="2709568" cy="167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6"/>
          <a:stretch/>
        </p:blipFill>
        <p:spPr>
          <a:xfrm>
            <a:off x="6933063" y="641474"/>
            <a:ext cx="2399730" cy="193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2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-4420"/>
            <a:ext cx="11128248" cy="6862420"/>
          </a:xfrm>
        </p:spPr>
      </p:pic>
    </p:spTree>
    <p:extLst>
      <p:ext uri="{BB962C8B-B14F-4D97-AF65-F5344CB8AC3E}">
        <p14:creationId xmlns:p14="http://schemas.microsoft.com/office/powerpoint/2010/main" val="4931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585858"/>
      </a:dk1>
      <a:lt1>
        <a:sysClr val="window" lastClr="FCFCFC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275</TotalTime>
  <Words>602</Words>
  <Application>Microsoft Office PowerPoint</Application>
  <PresentationFormat>Широкоэкранный</PresentationFormat>
  <Paragraphs>90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Домашние животные</vt:lpstr>
      <vt:lpstr>Презентация PowerPoint</vt:lpstr>
      <vt:lpstr>Бездомные  животные</vt:lpstr>
      <vt:lpstr>Почему? </vt:lpstr>
      <vt:lpstr>Почему???</vt:lpstr>
      <vt:lpstr>Бездомные животные – это Всемирная проблема!!!! </vt:lpstr>
      <vt:lpstr>Решение проблемы:</vt:lpstr>
      <vt:lpstr>Презентация PowerPoint</vt:lpstr>
      <vt:lpstr>СПИСОК ИСПОЛЬЗУЕМОЙ ЛИТЕРАТУРЫ: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Бездомные животные</dc:title>
  <dc:creator>Admin</dc:creator>
  <cp:lastModifiedBy>Admin</cp:lastModifiedBy>
  <cp:revision>13</cp:revision>
  <dcterms:created xsi:type="dcterms:W3CDTF">2016-11-08T13:49:51Z</dcterms:created>
  <dcterms:modified xsi:type="dcterms:W3CDTF">2016-11-21T13:31:21Z</dcterms:modified>
</cp:coreProperties>
</file>