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1"/>
  </p:notesMasterIdLst>
  <p:sldIdLst>
    <p:sldId id="284" r:id="rId2"/>
    <p:sldId id="281" r:id="rId3"/>
    <p:sldId id="258" r:id="rId4"/>
    <p:sldId id="257" r:id="rId5"/>
    <p:sldId id="262" r:id="rId6"/>
    <p:sldId id="259" r:id="rId7"/>
    <p:sldId id="260" r:id="rId8"/>
    <p:sldId id="277" r:id="rId9"/>
    <p:sldId id="280" r:id="rId10"/>
    <p:sldId id="263" r:id="rId11"/>
    <p:sldId id="264" r:id="rId12"/>
    <p:sldId id="265" r:id="rId13"/>
    <p:sldId id="267" r:id="rId14"/>
    <p:sldId id="268" r:id="rId15"/>
    <p:sldId id="269" r:id="rId16"/>
    <p:sldId id="271" r:id="rId17"/>
    <p:sldId id="282" r:id="rId18"/>
    <p:sldId id="283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FFFFCC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16A3DC-E3F1-4760-ABAC-08E2C71C51B1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1B7EFE-7387-4BFB-B4F2-975FED3D0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5DB27-59B5-45FA-9986-5A1AADC75D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592434-42AF-462F-B67C-55E60AB5028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5D315-FAF9-49F0-A4CC-C12D6BFAAE85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F0212-70E8-4FC5-A183-227959008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2EC0-0246-4951-B747-C3C226AF24C9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AE89-4232-47F5-AD1F-6566E42F3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567F-384F-40D0-ACB3-ABD766AF4126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A4BA-BD4C-41D5-A2B5-3237C0C4F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E828-4F6F-43F3-82E2-9DB595B95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F71A-A531-4E3E-B186-FF6A50C54220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43473-75DD-400C-8792-536D50AC4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2CA462-CFA5-4709-94C9-BDA939E6FB35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2890ED-5EED-4E6F-8D90-8C4490617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F200E-6835-4B5C-BFCC-A4138AEE82B2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A7FB-85AB-4291-A742-C17791923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2FD14-A929-4D92-BEF9-77601FC763B5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B62A2-94E5-4DB7-9983-1393CC92C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8610-EC12-4128-B321-BE53BC7FEE26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06F7-933D-4B54-8B06-38D9D13BD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2C5286-541F-4959-8023-0D78D9ADB22C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C50E75-77F6-4C19-8F2B-BA98EEF96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DF2C-7A47-43B5-B882-95053B1C10A0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C4F4-7C94-4E41-A752-573D9524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7F5152-16F5-41E3-99D3-21C39572CC40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95D492-FF3F-46FF-A645-36486ED69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CD71CB-7559-4C04-846B-3EA46590660F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218A88-57F4-4298-BFDC-E89C1977F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4C1D64-C6D3-4A4C-A287-62EE28E1A611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EAB5D-BA64-4C8B-8CF6-5D6D50747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4" r:id="rId4"/>
    <p:sldLayoutId id="2147483695" r:id="rId5"/>
    <p:sldLayoutId id="2147483703" r:id="rId6"/>
    <p:sldLayoutId id="2147483696" r:id="rId7"/>
    <p:sldLayoutId id="2147483704" r:id="rId8"/>
    <p:sldLayoutId id="2147483705" r:id="rId9"/>
    <p:sldLayoutId id="2147483697" r:id="rId10"/>
    <p:sldLayoutId id="2147483698" r:id="rId11"/>
    <p:sldLayoutId id="2147483706" r:id="rId12"/>
    <p:sldLayoutId id="21474836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0B74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7E4B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FDC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io-ege.sdamgia.ru/search?search=&#1043;&#1072;&#1084;&#1077;&#1090;&#1086;&#1075;&#1077;&#1085;&#1077;&#1079;&amp;page=1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tudarium.ru/article/13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4663" y="0"/>
            <a:ext cx="1873250" cy="6334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/>
              <a:t>Задания 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0" y="836613"/>
            <a:ext cx="9144000" cy="58324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</a:rPr>
              <a:t>1) В соматических клетках дрозофилы содержится 8 хромосом. Определите, какое количество хромосом и молекул ДНК содержится при гаметогенезе в ядрах перед делением в интерфазе и в конце телофазы мейоза I. Объясните, как образуется такое число хромосом и молекул ДНК.</a:t>
            </a:r>
            <a:r>
              <a:rPr lang="ru-RU" sz="2000" smtClean="0"/>
              <a:t> 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</a:rPr>
              <a:t>2) Хромосомный набор соматических клеток пшеницы равен 28. Определите хромосомный набор и число молекул ДНК в одной из клеток семязачатка перед началом мейоза, в анафазе мейоза I анафазе мейоза II. Объясните, какие процессы происходят в эти периоды и как они влияют на изменение числа ДНК и хромосом. </a:t>
            </a:r>
          </a:p>
          <a:p>
            <a:pPr eaLnBrk="1" hangingPunct="1"/>
            <a:endParaRPr lang="ru-RU" sz="2000" smtClean="0">
              <a:solidFill>
                <a:srgbClr val="000000"/>
              </a:solidFill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</a:rPr>
              <a:t>3) Хромосомный набор соматических клеток вишни равен 16. Определите хромосомный набор и число молекул ДНК в клетках кончика корня в профазе и конце телофазы митоза. Объясните полученные результаты в каждой фазе.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3786190"/>
            <a:ext cx="8563822" cy="2893100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Из  ооцитов образуется  </a:t>
            </a:r>
            <a:r>
              <a:rPr lang="ru-RU" sz="3000" i="1" dirty="0">
                <a:solidFill>
                  <a:srgbClr val="FF0000"/>
                </a:solidFill>
              </a:rPr>
              <a:t>одна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i="1" dirty="0">
                <a:solidFill>
                  <a:srgbClr val="FF0000"/>
                </a:solidFill>
              </a:rPr>
              <a:t>полноценная яйцеклетка</a:t>
            </a:r>
            <a:r>
              <a:rPr lang="ru-RU" sz="2800" dirty="0">
                <a:solidFill>
                  <a:srgbClr val="FF0000"/>
                </a:solidFill>
              </a:rPr>
              <a:t> (1</a:t>
            </a:r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ru-RU" sz="28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  <a:r>
              <a:rPr lang="ru-RU" sz="3000" i="1" dirty="0"/>
              <a:t>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и три полярных тельца, которые в размножении не участвуют. Благодаря этому в женской гамете концентрируется максимальное количество питательного материала – </a:t>
            </a:r>
            <a:r>
              <a:rPr lang="ru-RU" sz="3000" dirty="0">
                <a:solidFill>
                  <a:srgbClr val="FF0000"/>
                </a:solidFill>
              </a:rPr>
              <a:t>желтка</a:t>
            </a:r>
          </a:p>
        </p:txBody>
      </p:sp>
      <p:pic>
        <p:nvPicPr>
          <p:cNvPr id="2457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-10000" contrast="30000"/>
          </a:blip>
          <a:srcRect l="3532" t="3365" r="4239" b="14580"/>
          <a:stretch>
            <a:fillRect/>
          </a:stretch>
        </p:blipFill>
        <p:spPr>
          <a:xfrm>
            <a:off x="2143125" y="982663"/>
            <a:ext cx="4929188" cy="276225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Фаза созревания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МАМА\Рабочий стол\рисунки\1358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-945" t="-1308" r="-471" b="-1962"/>
          <a:stretch>
            <a:fillRect/>
          </a:stretch>
        </p:blipFill>
        <p:spPr bwMode="auto">
          <a:xfrm>
            <a:off x="514350" y="944563"/>
            <a:ext cx="7558088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Сперматогенез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print"/>
          <a:srcRect l="32480" t="2953" r="36024" b="50566"/>
          <a:stretch>
            <a:fillRect/>
          </a:stretch>
        </p:blipFill>
        <p:spPr bwMode="auto">
          <a:xfrm>
            <a:off x="285750" y="1357313"/>
            <a:ext cx="3803650" cy="44910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71934" y="1428736"/>
            <a:ext cx="4643470" cy="1077218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>
                <a:latin typeface="Century Schoolbook" pitchFamily="18" charset="0"/>
              </a:rPr>
              <a:t> </a:t>
            </a:r>
            <a:r>
              <a:rPr lang="ru-RU" sz="3200" dirty="0">
                <a:solidFill>
                  <a:schemeClr val="accent4">
                    <a:lumMod val="25000"/>
                  </a:schemeClr>
                </a:solidFill>
              </a:rPr>
              <a:t>Начинается при половом созревании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071938" y="2928938"/>
            <a:ext cx="4643437" cy="792162"/>
          </a:xfrm>
          <a:prstGeom prst="rect">
            <a:avLst/>
          </a:prstGeom>
          <a:ln w="12700">
            <a:solidFill>
              <a:srgbClr val="92D05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chemeClr val="accent4">
                    <a:lumMod val="25000"/>
                  </a:schemeClr>
                </a:solidFill>
                <a:ea typeface="+mj-ea"/>
                <a:cs typeface="+mj-cs"/>
              </a:rPr>
              <a:t>Происходит митоз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71938" y="4714875"/>
            <a:ext cx="4643437" cy="1071563"/>
          </a:xfrm>
          <a:prstGeom prst="rect">
            <a:avLst/>
          </a:prstGeom>
          <a:ln w="12700">
            <a:solidFill>
              <a:srgbClr val="92D05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chemeClr val="accent4">
                    <a:lumMod val="25000"/>
                  </a:schemeClr>
                </a:solidFill>
                <a:ea typeface="+mj-ea"/>
                <a:cs typeface="+mj-cs"/>
              </a:rPr>
              <a:t>Образуются с</a:t>
            </a:r>
            <a:r>
              <a:rPr lang="ru-RU" sz="3200" dirty="0" err="1">
                <a:solidFill>
                  <a:schemeClr val="accent4">
                    <a:lumMod val="25000"/>
                  </a:schemeClr>
                </a:solidFill>
                <a:ea typeface="+mj-ea"/>
                <a:cs typeface="+mj-cs"/>
              </a:rPr>
              <a:t>перматогонии</a:t>
            </a:r>
            <a:r>
              <a:rPr lang="ru-RU" sz="3200" dirty="0">
                <a:solidFill>
                  <a:schemeClr val="accent4">
                    <a:lumMod val="2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chemeClr val="accent4">
                    <a:lumMod val="2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– </a:t>
            </a:r>
            <a:r>
              <a:rPr lang="ru-RU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n 2c</a:t>
            </a:r>
            <a:r>
              <a:rPr lang="ru-RU" sz="3200" dirty="0">
                <a:latin typeface="Century Schoolbook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Фаза размножения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9562" r="31004" b="42077"/>
          <a:stretch>
            <a:fillRect/>
          </a:stretch>
        </p:blipFill>
        <p:spPr bwMode="auto">
          <a:xfrm>
            <a:off x="214313" y="1285875"/>
            <a:ext cx="3454400" cy="287972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714744" y="3571876"/>
            <a:ext cx="5000660" cy="584775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accent4">
                    <a:lumMod val="25000"/>
                  </a:schemeClr>
                </a:solidFill>
              </a:rPr>
              <a:t>Сперматогонии растут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572008"/>
            <a:ext cx="8604000" cy="1077218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Происходит интерфаза и образуются </a:t>
            </a:r>
            <a:r>
              <a:rPr lang="ru-RU" sz="3200" dirty="0">
                <a:solidFill>
                  <a:srgbClr val="FF0000"/>
                </a:solidFill>
              </a:rPr>
              <a:t>сперматоцит</a:t>
            </a:r>
            <a:r>
              <a:rPr lang="ru-RU" sz="32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порядка </a:t>
            </a:r>
            <a:r>
              <a:rPr lang="ru-RU" sz="3200" dirty="0">
                <a:solidFill>
                  <a:schemeClr val="accent4">
                    <a:lumMod val="25000"/>
                  </a:schemeClr>
                </a:solidFill>
              </a:rPr>
              <a:t>– </a:t>
            </a:r>
            <a:r>
              <a:rPr lang="ru-RU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n </a:t>
            </a:r>
            <a:r>
              <a:rPr lang="ru-RU" sz="3200" dirty="0">
                <a:solidFill>
                  <a:srgbClr val="FF0000"/>
                </a:solidFill>
              </a:rPr>
              <a:t>4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ru-RU" sz="3200" dirty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Фаза роста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 l="36319" t="49091" r="40157" b="26205"/>
          <a:stretch>
            <a:fillRect/>
          </a:stretch>
        </p:blipFill>
        <p:spPr bwMode="auto">
          <a:xfrm>
            <a:off x="214313" y="1285875"/>
            <a:ext cx="3960812" cy="332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43372" y="1357298"/>
            <a:ext cx="4572032" cy="206210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Происходит мейоз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I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 и образуются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defRPr/>
            </a:pPr>
            <a:r>
              <a:rPr lang="ru-RU" sz="3200" u="sng" dirty="0">
                <a:solidFill>
                  <a:srgbClr val="FF0000"/>
                </a:solidFill>
              </a:rPr>
              <a:t>сперматоциты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II 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порядка – </a:t>
            </a:r>
            <a:r>
              <a:rPr lang="ru-RU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n </a:t>
            </a:r>
            <a:r>
              <a:rPr lang="ru-RU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643446"/>
            <a:ext cx="8572560" cy="1077218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Происходит мейоз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II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 и образуются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defRPr/>
            </a:pPr>
            <a:r>
              <a:rPr lang="ru-RU" sz="3200" dirty="0">
                <a:solidFill>
                  <a:srgbClr val="FF0000"/>
                </a:solidFill>
              </a:rPr>
              <a:t>сперматиды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3200" dirty="0"/>
              <a:t>–</a:t>
            </a:r>
            <a:r>
              <a:rPr lang="ru-RU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n </a:t>
            </a:r>
            <a:r>
              <a:rPr lang="ru-RU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ru-RU" sz="3200" dirty="0"/>
              <a:t> 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714750" y="2857500"/>
            <a:ext cx="793750" cy="2143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2358231" y="4928394"/>
            <a:ext cx="1000125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Фаза созревания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 l="36319" t="66068" r="40157" b="15134"/>
          <a:stretch>
            <a:fillRect/>
          </a:stretch>
        </p:blipFill>
        <p:spPr bwMode="auto">
          <a:xfrm>
            <a:off x="2286000" y="1357313"/>
            <a:ext cx="4464050" cy="285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4214818"/>
            <a:ext cx="8572560" cy="1077218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Все гаплоидные клетки становятся сперматозоидами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Фаза формирования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6035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3" y="142875"/>
            <a:ext cx="8501062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+mn-lt"/>
                <a:cs typeface="+mn-cs"/>
              </a:rPr>
              <a:t>1.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Какие стадии гаметогенеза обозначены на рисунке буквами А, Б и В? Какой набор хромосом имеют клетки на каждой из этих стадий? К развитию каких специализированных клеток ведет этот процесс? </a:t>
            </a:r>
          </a:p>
        </p:txBody>
      </p:sp>
      <p:pic>
        <p:nvPicPr>
          <p:cNvPr id="33794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2786063"/>
            <a:ext cx="229235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Users\User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2643188"/>
            <a:ext cx="2474912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3" y="142875"/>
            <a:ext cx="8501062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ru-RU" sz="3200">
                <a:solidFill>
                  <a:srgbClr val="FF0000"/>
                </a:solidFill>
                <a:latin typeface="+mn-lt"/>
                <a:cs typeface="+mn-cs"/>
              </a:rPr>
              <a:t>.</a:t>
            </a:r>
            <a:r>
              <a:rPr lang="ru-RU" sz="320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Какие стадии гаметогенеза обозначены на рисунке буквами А, Б и В? Какой набор хромосом имеют клетки на каждой из этих стадий? К развитию каких специализированных клеток ведет этот процесс?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latin typeface="Arial" charset="0"/>
              </a:rPr>
              <a:t>Задания 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hlinkClick r:id="rId2"/>
              </a:rPr>
              <a:t>https://bio-ege.sdamgia.ru/search?search=Гаметогенез&amp;page=1</a:t>
            </a:r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5" y="79950"/>
            <a:ext cx="6966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50000"/>
              <a:buFont typeface="Wingdings" pitchFamily="2" charset="2"/>
              <a:buChar char="?"/>
              <a:defRPr/>
            </a:pPr>
            <a:r>
              <a:rPr lang="ru-RU" sz="6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Гаметогенез</a:t>
            </a:r>
            <a:r>
              <a:rPr lang="ru-RU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6386" name="Picture 5" descr="image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601186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stroenie-spermatozo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282950"/>
            <a:ext cx="570388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7"/>
          <p:cNvSpPr>
            <a:spLocks noChangeShapeType="1"/>
          </p:cNvSpPr>
          <p:nvPr/>
        </p:nvSpPr>
        <p:spPr bwMode="auto">
          <a:xfrm flipV="1">
            <a:off x="0" y="1412875"/>
            <a:ext cx="914400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9388" y="6237288"/>
            <a:ext cx="325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hlinkClick r:id="rId4"/>
              </a:rPr>
              <a:t>https://studarium.ru/article/130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688" y="4357688"/>
            <a:ext cx="3455987" cy="157003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Georgia" pitchFamily="18" charset="0"/>
              </a:rPr>
              <a:t>Овогенез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</a:rPr>
              <a:t>развитие яйцеклеток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4357688"/>
            <a:ext cx="3455987" cy="157003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Georgia" pitchFamily="18" charset="0"/>
              </a:rPr>
              <a:t>Сперматогенез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</a:rPr>
              <a:t>развитие сперматозоидов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Гаметогенез</a:t>
            </a: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 bwMode="auto">
          <a:xfrm>
            <a:off x="142844" y="1285860"/>
            <a:ext cx="8572560" cy="1114420"/>
          </a:xfrm>
          <a:prstGeom prst="rect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Процесс образования и развития половых клеток</a:t>
            </a:r>
          </a:p>
        </p:txBody>
      </p:sp>
      <p:cxnSp>
        <p:nvCxnSpPr>
          <p:cNvPr id="13" name="Прямая со стрелкой 12"/>
          <p:cNvCxnSpPr>
            <a:stCxn id="0" idx="2"/>
            <a:endCxn id="6" idx="0"/>
          </p:cNvCxnSpPr>
          <p:nvPr/>
        </p:nvCxnSpPr>
        <p:spPr>
          <a:xfrm rot="5400000">
            <a:off x="3152775" y="2938463"/>
            <a:ext cx="923925" cy="1914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>
            <a:off x="4500563" y="3429000"/>
            <a:ext cx="1871662" cy="92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67081" y="2786058"/>
            <a:ext cx="2609839" cy="6469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</a:rPr>
              <a:t>Гаметогенез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22550" y="1285875"/>
            <a:ext cx="3898900" cy="4321175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Размножение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009900"/>
              </a:buClr>
              <a:buFont typeface="Wingdings"/>
              <a:buChar char=""/>
              <a:defRPr/>
            </a:pPr>
            <a:endParaRPr lang="ru-RU" sz="32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Рост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endParaRPr lang="ru-RU" sz="32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Созревание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009900"/>
              </a:buClr>
              <a:buFont typeface="Wingdings"/>
              <a:buNone/>
              <a:defRPr/>
            </a:pPr>
            <a:endParaRPr lang="ru-RU" sz="32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Формирование</a:t>
            </a:r>
            <a:endParaRPr lang="ru-RU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2214563" y="1285875"/>
            <a:ext cx="431800" cy="2952750"/>
          </a:xfrm>
          <a:prstGeom prst="leftBrac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5400000">
            <a:off x="-13438" y="2442273"/>
            <a:ext cx="3500462" cy="616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wrap="none">
            <a:prstTxWarp prst="textWave1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</a:rPr>
              <a:t>Овогенез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929313" y="1071563"/>
            <a:ext cx="1079500" cy="4248150"/>
          </a:xfrm>
          <a:prstGeom prst="rightBrace">
            <a:avLst>
              <a:gd name="adj1" fmla="val 8333"/>
              <a:gd name="adj2" fmla="val 48719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5400000">
            <a:off x="4860032" y="3284984"/>
            <a:ext cx="5400600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wrap="none" lIns="216000" tIns="72000" rIns="72000" bIns="72000">
            <a:prstTxWarp prst="textChevron">
              <a:avLst/>
            </a:prstTxWarp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</a:rPr>
              <a:t>Сперматогенез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8675688" y="2349500"/>
            <a:ext cx="144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Стадии гаметогенеза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МАМА\Рабочий стол\рисунки\1130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-945" t="-1338" r="-945" b="-1338"/>
          <a:stretch>
            <a:fillRect/>
          </a:stretch>
        </p:blipFill>
        <p:spPr bwMode="auto">
          <a:xfrm>
            <a:off x="642938" y="1000125"/>
            <a:ext cx="7459662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Овогенез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 l="38387" t="5167" r="37206" b="59055"/>
          <a:stretch>
            <a:fillRect/>
          </a:stretch>
        </p:blipFill>
        <p:spPr bwMode="auto">
          <a:xfrm>
            <a:off x="214313" y="1285875"/>
            <a:ext cx="3529012" cy="4137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714750" y="2714625"/>
            <a:ext cx="5000625" cy="1071563"/>
          </a:xfrm>
          <a:prstGeom prst="rect">
            <a:avLst/>
          </a:prstGeom>
          <a:ln w="12700">
            <a:solidFill>
              <a:srgbClr val="92D05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  <a:ea typeface="+mj-ea"/>
                <a:cs typeface="+mj-cs"/>
              </a:rPr>
              <a:t>В оогенной зоне происходит митоз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6188" y="1285875"/>
            <a:ext cx="4929187" cy="107791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>
                <a:latin typeface="Century Schoolbook" pitchFamily="18" charset="0"/>
              </a:rPr>
              <a:t> 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Начинается во время развития плода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714750" y="4143375"/>
            <a:ext cx="5000625" cy="1223963"/>
          </a:xfrm>
          <a:prstGeom prst="rect">
            <a:avLst/>
          </a:prstGeom>
          <a:ln w="12700">
            <a:solidFill>
              <a:srgbClr val="92D05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  <a:ea typeface="+mj-ea"/>
                <a:cs typeface="+mj-cs"/>
              </a:rPr>
              <a:t>Образуются оогонии –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n 2c</a:t>
            </a:r>
            <a:endParaRPr lang="ru-RU" sz="3200" dirty="0"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Фаза размножения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 l="37206" t="21777" r="27756" b="38387"/>
          <a:stretch>
            <a:fillRect/>
          </a:stretch>
        </p:blipFill>
        <p:spPr bwMode="auto">
          <a:xfrm>
            <a:off x="214313" y="1285875"/>
            <a:ext cx="3000375" cy="27289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43240" y="1357298"/>
            <a:ext cx="5572164" cy="584775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Оогонии усиленно растут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357430"/>
            <a:ext cx="5572164" cy="1569660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Проходит интерфаза и образуется </a:t>
            </a:r>
            <a:r>
              <a:rPr lang="ru-RU" sz="3200" dirty="0">
                <a:solidFill>
                  <a:srgbClr val="FF0000"/>
                </a:solidFill>
              </a:rPr>
              <a:t>ооцит </a:t>
            </a:r>
            <a:r>
              <a:rPr lang="en-US" sz="3200" dirty="0">
                <a:solidFill>
                  <a:srgbClr val="FF0000"/>
                </a:solidFill>
              </a:rPr>
              <a:t>I </a:t>
            </a:r>
            <a:r>
              <a:rPr lang="ru-RU" sz="3200" dirty="0">
                <a:solidFill>
                  <a:srgbClr val="FF0000"/>
                </a:solidFill>
              </a:rPr>
              <a:t>порядка – 2</a:t>
            </a:r>
            <a:r>
              <a:rPr lang="en-US" sz="3200" dirty="0">
                <a:solidFill>
                  <a:srgbClr val="FF0000"/>
                </a:solidFill>
              </a:rPr>
              <a:t>n </a:t>
            </a:r>
            <a:r>
              <a:rPr lang="ru-RU" sz="3200" dirty="0">
                <a:solidFill>
                  <a:srgbClr val="FF0000"/>
                </a:solidFill>
              </a:rPr>
              <a:t>4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ru-RU" sz="32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357694"/>
            <a:ext cx="8572560" cy="2062103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Ооциты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 входят в мейоз 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defRPr/>
            </a:pPr>
            <a:r>
              <a:rPr lang="ru-RU" sz="3200" dirty="0">
                <a:solidFill>
                  <a:schemeClr val="accent4">
                    <a:lumMod val="10000"/>
                  </a:schemeClr>
                </a:solidFill>
              </a:rPr>
              <a:t>К моменту рождения женского плода прекращается созревание первичных ооцитов до овуляции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Фаза роста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30000"/>
          </a:blip>
          <a:srcRect l="3532" t="3365" r="4239" b="14580"/>
          <a:stretch>
            <a:fillRect/>
          </a:stretch>
        </p:blipFill>
        <p:spPr>
          <a:xfrm>
            <a:off x="1071563" y="1000125"/>
            <a:ext cx="6869112" cy="3849688"/>
          </a:xfrm>
        </p:spPr>
      </p:pic>
      <p:sp>
        <p:nvSpPr>
          <p:cNvPr id="6" name="Прямоугольник 5"/>
          <p:cNvSpPr/>
          <p:nvPr/>
        </p:nvSpPr>
        <p:spPr>
          <a:xfrm>
            <a:off x="142844" y="4857760"/>
            <a:ext cx="8572560" cy="1569660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4">
                    <a:lumMod val="25000"/>
                  </a:schemeClr>
                </a:solidFill>
              </a:rPr>
              <a:t>Мейоз I завершается только к моменту овуляции, и в результате  образуются  </a:t>
            </a:r>
            <a:r>
              <a:rPr lang="ru-RU" sz="3200" dirty="0">
                <a:solidFill>
                  <a:srgbClr val="FF0000"/>
                </a:solidFill>
              </a:rPr>
              <a:t>ооцит</a:t>
            </a:r>
            <a:r>
              <a:rPr lang="en-US" sz="3200" dirty="0">
                <a:solidFill>
                  <a:srgbClr val="FF0000"/>
                </a:solidFill>
              </a:rPr>
              <a:t>II</a:t>
            </a:r>
            <a:r>
              <a:rPr lang="ru-RU" sz="3200" dirty="0">
                <a:solidFill>
                  <a:srgbClr val="FF0000"/>
                </a:solidFill>
              </a:rPr>
              <a:t> – 1</a:t>
            </a:r>
            <a:r>
              <a:rPr lang="en-US" sz="3200" dirty="0">
                <a:solidFill>
                  <a:srgbClr val="FF0000"/>
                </a:solidFill>
              </a:rPr>
              <a:t>n</a:t>
            </a:r>
            <a:r>
              <a:rPr lang="ru-RU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3200" dirty="0">
                <a:solidFill>
                  <a:schemeClr val="accent4">
                    <a:lumMod val="25000"/>
                  </a:schemeClr>
                </a:solidFill>
              </a:rPr>
              <a:t>и полярное тельце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Фаза созревания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МАМА\Рабочий стол\рисунки\11368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b="8237"/>
          <a:stretch>
            <a:fillRect/>
          </a:stretch>
        </p:blipFill>
        <p:spPr bwMode="auto">
          <a:xfrm>
            <a:off x="2259013" y="1000125"/>
            <a:ext cx="4860925" cy="29289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4000504"/>
            <a:ext cx="8572560" cy="2554545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 pitchFamily="34" charset="0"/>
              <a:buChar char="•"/>
              <a:defRPr/>
            </a:pPr>
            <a:r>
              <a:rPr lang="ru-RU" sz="3200" dirty="0"/>
              <a:t> </a:t>
            </a:r>
            <a:r>
              <a:rPr lang="ru-RU" sz="3000" dirty="0">
                <a:solidFill>
                  <a:srgbClr val="FF0000"/>
                </a:solidFill>
              </a:rPr>
              <a:t>Ооцит I</a:t>
            </a:r>
            <a:r>
              <a:rPr lang="en-US" sz="3000" dirty="0">
                <a:solidFill>
                  <a:srgbClr val="FF0000"/>
                </a:solidFill>
              </a:rPr>
              <a:t>I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accent4">
                    <a:lumMod val="25000"/>
                  </a:schemeClr>
                </a:solidFill>
              </a:rPr>
              <a:t>вступает в мейоз II, который завершается после оплодотворения. В результате мейоза II образуется еще одно полярное тельце, а оплодотворенная зрелая яйцеклетка образует зиготу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Фаза созревания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5">
      <a:dk1>
        <a:srgbClr val="666699"/>
      </a:dk1>
      <a:lt1>
        <a:srgbClr val="FFFFFF"/>
      </a:lt1>
      <a:dk2>
        <a:srgbClr val="476949"/>
      </a:dk2>
      <a:lt2>
        <a:srgbClr val="FFFFFF"/>
      </a:lt2>
      <a:accent1>
        <a:srgbClr val="92D050"/>
      </a:accent1>
      <a:accent2>
        <a:srgbClr val="FFC000"/>
      </a:accent2>
      <a:accent3>
        <a:srgbClr val="B1B9B1"/>
      </a:accent3>
      <a:accent4>
        <a:srgbClr val="DADADA"/>
      </a:accent4>
      <a:accent5>
        <a:srgbClr val="E2B8AA"/>
      </a:accent5>
      <a:accent6>
        <a:srgbClr val="B98A00"/>
      </a:accent6>
      <a:hlink>
        <a:srgbClr val="669900"/>
      </a:hlink>
      <a:folHlink>
        <a:srgbClr val="A45200"/>
      </a:folHlink>
    </a:clrScheme>
    <a:fontScheme name="Другая 1">
      <a:majorFont>
        <a:latin typeface="Century Schoolbook"/>
        <a:ea typeface=""/>
        <a:cs typeface=""/>
      </a:majorFont>
      <a:minorFont>
        <a:latin typeface="Century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5">
    <a:dk1>
      <a:srgbClr val="666699"/>
    </a:dk1>
    <a:lt1>
      <a:srgbClr val="FFFFFF"/>
    </a:lt1>
    <a:dk2>
      <a:srgbClr val="476949"/>
    </a:dk2>
    <a:lt2>
      <a:srgbClr val="FFFFFF"/>
    </a:lt2>
    <a:accent1>
      <a:srgbClr val="92D050"/>
    </a:accent1>
    <a:accent2>
      <a:srgbClr val="FFC000"/>
    </a:accent2>
    <a:accent3>
      <a:srgbClr val="B1B9B1"/>
    </a:accent3>
    <a:accent4>
      <a:srgbClr val="DADADA"/>
    </a:accent4>
    <a:accent5>
      <a:srgbClr val="E2B8AA"/>
    </a:accent5>
    <a:accent6>
      <a:srgbClr val="B98A00"/>
    </a:accent6>
    <a:hlink>
      <a:srgbClr val="669900"/>
    </a:hlink>
    <a:folHlink>
      <a:srgbClr val="A452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659</TotalTime>
  <Words>460</Words>
  <Application>Microsoft Office PowerPoint</Application>
  <PresentationFormat>Экран (4:3)</PresentationFormat>
  <Paragraphs>62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Задания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Задания </vt:lpstr>
    </vt:vector>
  </TitlesOfParts>
  <Company>Classic1991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Михаил</cp:lastModifiedBy>
  <cp:revision>85</cp:revision>
  <dcterms:created xsi:type="dcterms:W3CDTF">2012-01-12T12:52:12Z</dcterms:created>
  <dcterms:modified xsi:type="dcterms:W3CDTF">2022-01-09T12:02:27Z</dcterms:modified>
</cp:coreProperties>
</file>