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5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CE55B-2597-410F-B639-75AB8EF69CA1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9D0C6-1F6B-40EF-9B3D-DDCEF730D4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28086-E6C3-4279-AB7F-75C0D0080BAF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747B9-0638-4352-8324-6988D9BCA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A0D38-719E-4E2A-B8E4-00142C1B2A76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9B51-BDF0-49B7-ABC6-B34A782248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3DD80-2B81-464B-A8B8-1791CB3012F2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0E971-7A4A-4783-96A3-5C8B18CB2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9E8A-4703-4A3E-8462-92591C63593F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F1D08-D866-4AC7-9A0E-C5957C594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C0A2B-64F8-4046-9816-DDB8FA2C7ED6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ACD64-31FF-418B-AB28-C072EFC2A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2A116-4C31-47A9-87A3-94F5F26B55F2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EF487-1FFF-41EF-9307-415854271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C2DC9-885D-4D82-AE79-97CF87D38D89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BF816-CE27-4027-A03A-210F76E6D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FD97F-513D-4C5F-B16A-DE77A82B21D2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CB7C4-07E2-4188-9DE8-1B855908F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9421F-05BA-4117-9691-C88ED6E7B773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1D311-C476-4410-84BF-6463BC006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4D99B-03FF-4B7D-8608-C0FD47D50A7C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2AB77-7344-4AFA-941F-D9CA010695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BD8F5A-3F0F-4878-AFE4-20D50629C838}" type="datetimeFigureOut">
              <a:rPr lang="ru-RU"/>
              <a:pPr>
                <a:defRPr/>
              </a:pPr>
              <a:t>23.09.2021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E47643-7605-47DE-BF60-DAD880CE1A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Строение и функции АТФ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3314" name="Picture 2" descr="http://www.infox.ru/photos/18/82518/480x320_E6dvRkAw2mQXVCFJX3uqI3LUVOhc4qv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928938"/>
            <a:ext cx="31432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" descr="http://www.infox.ru/photos/18/82518/480x320_E6dvRkAw2mQXVCFJX3uqI3LUVOhc4qv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38" y="500063"/>
            <a:ext cx="31432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://elementy.ru/images/eltpub/fosfat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50" y="3159125"/>
            <a:ext cx="4143375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675688" y="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6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www.drofa.ru/files/presentations/visual/Contents/Biologiya/07_Ob_Bio.Eqologiya/Pictures/28304-111.jpg"/>
          <p:cNvPicPr>
            <a:picLocks noChangeAspect="1" noChangeArrowheads="1"/>
          </p:cNvPicPr>
          <p:nvPr/>
        </p:nvPicPr>
        <p:blipFill>
          <a:blip r:embed="rId2" cstate="print"/>
          <a:srcRect b="6818"/>
          <a:stretch>
            <a:fillRect/>
          </a:stretch>
        </p:blipFill>
        <p:spPr bwMode="auto">
          <a:xfrm>
            <a:off x="319088" y="428625"/>
            <a:ext cx="8667750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75" y="2428875"/>
            <a:ext cx="7875588" cy="971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800">
                <a:solidFill>
                  <a:srgbClr val="000000"/>
                </a:solidFill>
                <a:cs typeface="Arial" charset="0"/>
              </a:rPr>
              <a:t>Является универсальным источником энергии</a:t>
            </a:r>
          </a:p>
          <a:p>
            <a:r>
              <a:rPr lang="ru-RU" sz="2800">
                <a:solidFill>
                  <a:srgbClr val="000000"/>
                </a:solidFill>
                <a:cs typeface="Arial" charset="0"/>
              </a:rPr>
              <a:t> в живых организмах и клетках!</a:t>
            </a:r>
          </a:p>
        </p:txBody>
      </p:sp>
      <p:pic>
        <p:nvPicPr>
          <p:cNvPr id="18434" name="Picture 2" descr="http://ironman.ru/photo/ben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" y="3500438"/>
            <a:ext cx="3714750" cy="2933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438" name="Picture 6" descr="http://lifehacker.ru/wp-content/uploads/2013/09/shutterstock_95122624-605x4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7088" y="3500438"/>
            <a:ext cx="3913187" cy="29289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440" name="Picture 8" descr="http://farm4.staticflickr.com/3331/5814248573_8338592ac6_z.jpg"/>
          <p:cNvPicPr>
            <a:picLocks noChangeAspect="1" noChangeArrowheads="1"/>
          </p:cNvPicPr>
          <p:nvPr/>
        </p:nvPicPr>
        <p:blipFill>
          <a:blip r:embed="rId4" cstate="print"/>
          <a:srcRect b="5711"/>
          <a:stretch>
            <a:fillRect/>
          </a:stretch>
        </p:blipFill>
        <p:spPr bwMode="auto">
          <a:xfrm>
            <a:off x="1320800" y="142875"/>
            <a:ext cx="2965450" cy="21939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442" name="Picture 10" descr="http://www.biorepet-ufa.ru/wp-content/uploads/2011/03/%D0%A2%D1%80%D0%B0%D0%BD%D1%81%D0%BB%D1%8F%D1%86%D0%B8%D1%8F.jpg"/>
          <p:cNvPicPr>
            <a:picLocks noChangeAspect="1" noChangeArrowheads="1"/>
          </p:cNvPicPr>
          <p:nvPr/>
        </p:nvPicPr>
        <p:blipFill>
          <a:blip r:embed="rId5" cstate="print"/>
          <a:srcRect l="4418"/>
          <a:stretch>
            <a:fillRect/>
          </a:stretch>
        </p:blipFill>
        <p:spPr bwMode="auto">
          <a:xfrm>
            <a:off x="4838700" y="142875"/>
            <a:ext cx="3090863" cy="21669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429625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cs typeface="Arial" charset="0"/>
              </a:rPr>
              <a:t>Аденозинтрифосфорная кислота (АТФ)</a:t>
            </a:r>
            <a:r>
              <a:rPr lang="ru-RU" sz="2800" dirty="0">
                <a:solidFill>
                  <a:srgbClr val="000000"/>
                </a:solidFill>
                <a:cs typeface="Arial" charset="0"/>
              </a:rPr>
              <a:t> — универсальный источник и основной </a:t>
            </a:r>
            <a:r>
              <a:rPr lang="ru-RU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«</a:t>
            </a:r>
            <a:r>
              <a:rPr lang="ru-RU" sz="2800" dirty="0">
                <a:solidFill>
                  <a:srgbClr val="000000"/>
                </a:solidFill>
                <a:cs typeface="Arial" charset="0"/>
              </a:rPr>
              <a:t>аккумулятор</a:t>
            </a:r>
            <a:r>
              <a:rPr lang="ru-RU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»</a:t>
            </a:r>
            <a:r>
              <a:rPr lang="ru-RU" sz="2800" dirty="0">
                <a:solidFill>
                  <a:srgbClr val="000000"/>
                </a:solidFill>
                <a:cs typeface="Arial" charset="0"/>
              </a:rPr>
              <a:t> энергии в живых клетках. </a:t>
            </a:r>
            <a:endParaRPr lang="en-US" sz="2800" dirty="0">
              <a:solidFill>
                <a:srgbClr val="000000"/>
              </a:solidFill>
              <a:cs typeface="Arial" charset="0"/>
            </a:endParaRPr>
          </a:p>
          <a:p>
            <a:endParaRPr lang="en-US" sz="2800" dirty="0">
              <a:solidFill>
                <a:srgbClr val="000000"/>
              </a:solidFill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ru-RU" sz="2800" dirty="0">
                <a:solidFill>
                  <a:srgbClr val="000000"/>
                </a:solidFill>
                <a:cs typeface="Arial" charset="0"/>
              </a:rPr>
              <a:t>АТФ содержится во всех </a:t>
            </a:r>
            <a:r>
              <a:rPr lang="ru-RU" sz="2800" dirty="0" smtClean="0">
                <a:solidFill>
                  <a:srgbClr val="000000"/>
                </a:solidFill>
                <a:cs typeface="Arial" charset="0"/>
              </a:rPr>
              <a:t>клетках</a:t>
            </a:r>
            <a:endParaRPr lang="en-US" sz="2800" dirty="0">
              <a:solidFill>
                <a:srgbClr val="000000"/>
              </a:solidFill>
              <a:cs typeface="Arial" charset="0"/>
            </a:endParaRPr>
          </a:p>
          <a:p>
            <a:pPr>
              <a:buFont typeface="Arial" charset="0"/>
              <a:buChar char="•"/>
            </a:pPr>
            <a:endParaRPr lang="en-US" sz="2800" dirty="0">
              <a:solidFill>
                <a:srgbClr val="000000"/>
              </a:solidFill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ru-RU" sz="2800" dirty="0">
                <a:solidFill>
                  <a:srgbClr val="000000"/>
                </a:solidFill>
                <a:cs typeface="Arial" charset="0"/>
              </a:rPr>
              <a:t>Количество АТФ в среднем составляет 0,04% (от сырой массы клетки), наибольшее количество АТФ (0,2–0,5%) содержится в скелетных мышцах.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4725144"/>
            <a:ext cx="67687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Открытие вещества произошло в 1929 году группой учёных Гарвардской медицинской школы - Карлом Ломаном, </a:t>
            </a:r>
            <a:r>
              <a:rPr lang="ru-RU" i="1" dirty="0" err="1" smtClean="0"/>
              <a:t>Сайрусом</a:t>
            </a:r>
            <a:r>
              <a:rPr lang="ru-RU" i="1" dirty="0" smtClean="0"/>
              <a:t> Фиске и </a:t>
            </a:r>
            <a:r>
              <a:rPr lang="ru-RU" i="1" dirty="0" err="1" smtClean="0"/>
              <a:t>Йеллапрагадой</a:t>
            </a:r>
            <a:r>
              <a:rPr lang="ru-RU" i="1" dirty="0" smtClean="0"/>
              <a:t> </a:t>
            </a:r>
            <a:r>
              <a:rPr lang="ru-RU" i="1" dirty="0" err="1" smtClean="0"/>
              <a:t>Суббарао</a:t>
            </a:r>
            <a:r>
              <a:rPr lang="ru-RU" i="1" dirty="0" smtClean="0"/>
              <a:t>, а в 1941 году Фриц </a:t>
            </a:r>
            <a:r>
              <a:rPr lang="ru-RU" i="1" dirty="0" err="1" smtClean="0"/>
              <a:t>Липман</a:t>
            </a:r>
            <a:r>
              <a:rPr lang="ru-RU" i="1" dirty="0" smtClean="0"/>
              <a:t> показал, что АТФ является основным переносчиком энергии в клетке.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7643813" cy="18256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b="1" u="sng">
                <a:solidFill>
                  <a:srgbClr val="000000"/>
                </a:solidFill>
                <a:cs typeface="Arial" charset="0"/>
              </a:rPr>
              <a:t>АТФ состоит</a:t>
            </a:r>
            <a:r>
              <a:rPr lang="ru-RU" sz="2800" b="1" u="sng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endParaRPr lang="en-US" sz="2800" b="1" u="sng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buFontTx/>
              <a:buAutoNum type="arabicParenR"/>
            </a:pPr>
            <a:r>
              <a:rPr lang="ru-RU" sz="2800">
                <a:solidFill>
                  <a:srgbClr val="000000"/>
                </a:solidFill>
                <a:cs typeface="Arial" charset="0"/>
              </a:rPr>
              <a:t>азотистого основания (аденина), </a:t>
            </a:r>
            <a:endParaRPr lang="en-US" sz="2800">
              <a:solidFill>
                <a:srgbClr val="000000"/>
              </a:solidFill>
              <a:cs typeface="Arial" charset="0"/>
            </a:endParaRPr>
          </a:p>
          <a:p>
            <a:pPr>
              <a:buFontTx/>
              <a:buAutoNum type="arabicParenR"/>
            </a:pPr>
            <a:r>
              <a:rPr lang="ru-RU" sz="2800">
                <a:solidFill>
                  <a:srgbClr val="000000"/>
                </a:solidFill>
                <a:cs typeface="Arial" charset="0"/>
              </a:rPr>
              <a:t>моносахарида (рибозы), </a:t>
            </a:r>
            <a:endParaRPr lang="en-US" sz="2800">
              <a:solidFill>
                <a:srgbClr val="000000"/>
              </a:solidFill>
              <a:cs typeface="Arial" charset="0"/>
            </a:endParaRPr>
          </a:p>
          <a:p>
            <a:pPr>
              <a:buFontTx/>
              <a:buAutoNum type="arabicParenR"/>
            </a:pPr>
            <a:r>
              <a:rPr lang="ru-RU" sz="2800">
                <a:solidFill>
                  <a:srgbClr val="000000"/>
                </a:solidFill>
                <a:cs typeface="Arial" charset="0"/>
              </a:rPr>
              <a:t>трех остатков фосфорных кислот. </a:t>
            </a:r>
          </a:p>
        </p:txBody>
      </p:sp>
      <p:pic>
        <p:nvPicPr>
          <p:cNvPr id="3" name="Picture 4" descr="http://vss.sd22.bc.ca/hpp/courses/bi12/ch6/atp_structural_molecu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501008"/>
            <a:ext cx="4032448" cy="22537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386" name="Picture 2" descr="http://home.cogeco.ca/~parksidescience/Homework/Bio%204U%20Homework/at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0" y="4357688"/>
            <a:ext cx="3119438" cy="23447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511152" y="1844824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АТФ</a:t>
            </a:r>
            <a:r>
              <a:rPr lang="ru-RU" dirty="0" smtClean="0"/>
              <a:t> — аденозинтрифосфорная кислота — важное органическое соединение. По структуре </a:t>
            </a:r>
            <a:r>
              <a:rPr lang="ru-RU" b="1" dirty="0" smtClean="0"/>
              <a:t>это</a:t>
            </a:r>
            <a:r>
              <a:rPr lang="ru-RU" dirty="0" smtClean="0"/>
              <a:t> </a:t>
            </a:r>
            <a:r>
              <a:rPr lang="ru-RU" b="1" dirty="0" smtClean="0"/>
              <a:t>нуклеотид</a:t>
            </a:r>
            <a:r>
              <a:rPr lang="ru-RU" dirty="0" smtClean="0"/>
              <a:t>. В его состав входит азотистое основание </a:t>
            </a:r>
            <a:r>
              <a:rPr lang="ru-RU" dirty="0" err="1" smtClean="0"/>
              <a:t>аденин</a:t>
            </a:r>
            <a:r>
              <a:rPr lang="ru-RU" dirty="0" smtClean="0"/>
              <a:t>, углевод — рибоза и три молекулы фосфорной кислоты. </a:t>
            </a:r>
            <a:r>
              <a:rPr lang="ru-RU" b="1" dirty="0" smtClean="0"/>
              <a:t>АТФ</a:t>
            </a:r>
            <a:r>
              <a:rPr lang="ru-RU" dirty="0" smtClean="0"/>
              <a:t> — неустойчивая </a:t>
            </a:r>
            <a:r>
              <a:rPr lang="ru-RU" dirty="0" smtClean="0"/>
              <a:t>структура.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500" y="2286000"/>
            <a:ext cx="1830388" cy="78581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Аденин</a:t>
            </a: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2571750" y="1785938"/>
            <a:ext cx="2071688" cy="1455737"/>
          </a:xfrm>
          <a:prstGeom prst="pentagon">
            <a:avLst/>
          </a:prstGeom>
          <a:solidFill>
            <a:srgbClr val="71C50B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рибоза</a:t>
            </a:r>
          </a:p>
        </p:txBody>
      </p:sp>
      <p:sp>
        <p:nvSpPr>
          <p:cNvPr id="5" name="Овал 4"/>
          <p:cNvSpPr/>
          <p:nvPr/>
        </p:nvSpPr>
        <p:spPr>
          <a:xfrm>
            <a:off x="4857750" y="2000250"/>
            <a:ext cx="1214438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357438" y="2357438"/>
            <a:ext cx="2143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endCxn id="4" idx="5"/>
          </p:cNvCxnSpPr>
          <p:nvPr/>
        </p:nvCxnSpPr>
        <p:spPr>
          <a:xfrm rot="10800000">
            <a:off x="4643438" y="2341563"/>
            <a:ext cx="214312" cy="15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6286500" y="2000250"/>
            <a:ext cx="1214438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2" name="Овал 11"/>
          <p:cNvSpPr/>
          <p:nvPr/>
        </p:nvSpPr>
        <p:spPr>
          <a:xfrm>
            <a:off x="7715250" y="1928813"/>
            <a:ext cx="1214438" cy="108108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6392" name="TextBox 25"/>
          <p:cNvSpPr txBox="1">
            <a:spLocks noChangeArrowheads="1"/>
          </p:cNvSpPr>
          <p:nvPr/>
        </p:nvSpPr>
        <p:spPr bwMode="auto">
          <a:xfrm>
            <a:off x="571500" y="71438"/>
            <a:ext cx="82708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>
                <a:latin typeface="Calibri" pitchFamily="34" charset="0"/>
              </a:rPr>
              <a:t>АТФ-</a:t>
            </a:r>
          </a:p>
          <a:p>
            <a:pPr algn="ctr"/>
            <a:r>
              <a:rPr lang="ru-RU" sz="4400" b="1">
                <a:solidFill>
                  <a:srgbClr val="FF0000"/>
                </a:solidFill>
                <a:latin typeface="Calibri" pitchFamily="34" charset="0"/>
              </a:rPr>
              <a:t>Аденозинтрифосфорная кислота</a:t>
            </a:r>
            <a:endParaRPr lang="ru-RU" sz="4400">
              <a:latin typeface="Calibri" pitchFamily="34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6072188" y="2500313"/>
            <a:ext cx="254000" cy="100012"/>
          </a:xfrm>
          <a:custGeom>
            <a:avLst/>
            <a:gdLst>
              <a:gd name="connsiteX0" fmla="*/ 0 w 254479"/>
              <a:gd name="connsiteY0" fmla="*/ 69011 h 100641"/>
              <a:gd name="connsiteX1" fmla="*/ 60385 w 254479"/>
              <a:gd name="connsiteY1" fmla="*/ 8626 h 100641"/>
              <a:gd name="connsiteX2" fmla="*/ 94890 w 254479"/>
              <a:gd name="connsiteY2" fmla="*/ 17252 h 100641"/>
              <a:gd name="connsiteX3" fmla="*/ 163902 w 254479"/>
              <a:gd name="connsiteY3" fmla="*/ 69011 h 100641"/>
              <a:gd name="connsiteX4" fmla="*/ 241539 w 254479"/>
              <a:gd name="connsiteY4" fmla="*/ 94890 h 100641"/>
              <a:gd name="connsiteX5" fmla="*/ 241539 w 254479"/>
              <a:gd name="connsiteY5" fmla="*/ 34505 h 100641"/>
              <a:gd name="connsiteX6" fmla="*/ 241539 w 254479"/>
              <a:gd name="connsiteY6" fmla="*/ 34505 h 10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479" h="100641">
                <a:moveTo>
                  <a:pt x="0" y="69011"/>
                </a:moveTo>
                <a:cubicBezTo>
                  <a:pt x="22285" y="43132"/>
                  <a:pt x="44570" y="17253"/>
                  <a:pt x="60385" y="8626"/>
                </a:cubicBezTo>
                <a:cubicBezTo>
                  <a:pt x="76200" y="0"/>
                  <a:pt x="77637" y="7188"/>
                  <a:pt x="94890" y="17252"/>
                </a:cubicBezTo>
                <a:cubicBezTo>
                  <a:pt x="112143" y="27316"/>
                  <a:pt x="139461" y="56071"/>
                  <a:pt x="163902" y="69011"/>
                </a:cubicBezTo>
                <a:cubicBezTo>
                  <a:pt x="188343" y="81951"/>
                  <a:pt x="228600" y="100641"/>
                  <a:pt x="241539" y="94890"/>
                </a:cubicBezTo>
                <a:cubicBezTo>
                  <a:pt x="254479" y="89139"/>
                  <a:pt x="241539" y="34505"/>
                  <a:pt x="241539" y="34505"/>
                </a:cubicBezTo>
                <a:lnTo>
                  <a:pt x="241539" y="34505"/>
                </a:lnTo>
              </a:path>
            </a:pathLst>
          </a:cu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7500938" y="2500313"/>
            <a:ext cx="254000" cy="100012"/>
          </a:xfrm>
          <a:custGeom>
            <a:avLst/>
            <a:gdLst>
              <a:gd name="connsiteX0" fmla="*/ 0 w 254479"/>
              <a:gd name="connsiteY0" fmla="*/ 69011 h 100641"/>
              <a:gd name="connsiteX1" fmla="*/ 60385 w 254479"/>
              <a:gd name="connsiteY1" fmla="*/ 8626 h 100641"/>
              <a:gd name="connsiteX2" fmla="*/ 94890 w 254479"/>
              <a:gd name="connsiteY2" fmla="*/ 17252 h 100641"/>
              <a:gd name="connsiteX3" fmla="*/ 163902 w 254479"/>
              <a:gd name="connsiteY3" fmla="*/ 69011 h 100641"/>
              <a:gd name="connsiteX4" fmla="*/ 241539 w 254479"/>
              <a:gd name="connsiteY4" fmla="*/ 94890 h 100641"/>
              <a:gd name="connsiteX5" fmla="*/ 241539 w 254479"/>
              <a:gd name="connsiteY5" fmla="*/ 34505 h 100641"/>
              <a:gd name="connsiteX6" fmla="*/ 241539 w 254479"/>
              <a:gd name="connsiteY6" fmla="*/ 34505 h 10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479" h="100641">
                <a:moveTo>
                  <a:pt x="0" y="69011"/>
                </a:moveTo>
                <a:cubicBezTo>
                  <a:pt x="22285" y="43132"/>
                  <a:pt x="44570" y="17253"/>
                  <a:pt x="60385" y="8626"/>
                </a:cubicBezTo>
                <a:cubicBezTo>
                  <a:pt x="76200" y="0"/>
                  <a:pt x="77637" y="7188"/>
                  <a:pt x="94890" y="17252"/>
                </a:cubicBezTo>
                <a:cubicBezTo>
                  <a:pt x="112143" y="27316"/>
                  <a:pt x="139461" y="56071"/>
                  <a:pt x="163902" y="69011"/>
                </a:cubicBezTo>
                <a:cubicBezTo>
                  <a:pt x="188343" y="81951"/>
                  <a:pt x="228600" y="100641"/>
                  <a:pt x="241539" y="94890"/>
                </a:cubicBezTo>
                <a:cubicBezTo>
                  <a:pt x="254479" y="89139"/>
                  <a:pt x="241539" y="34505"/>
                  <a:pt x="241539" y="34505"/>
                </a:cubicBezTo>
                <a:lnTo>
                  <a:pt x="241539" y="34505"/>
                </a:lnTo>
              </a:path>
            </a:pathLst>
          </a:cu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8" y="4143375"/>
            <a:ext cx="8643937" cy="2252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>
                <a:solidFill>
                  <a:srgbClr val="000000"/>
                </a:solidFill>
                <a:cs typeface="Arial" charset="0"/>
              </a:rPr>
              <a:t>Для большинства видов работ, происходящих в клетках, используется энергия гидролиза АТФ. </a:t>
            </a:r>
          </a:p>
          <a:p>
            <a:r>
              <a:rPr lang="ru-RU" sz="2800">
                <a:solidFill>
                  <a:srgbClr val="000000"/>
                </a:solidFill>
                <a:cs typeface="Arial" charset="0"/>
              </a:rPr>
              <a:t>При этом при отщеплении концевого остатка фосфорной кислоты АТФ переходит в АДФ (аденозиндифосфорную кислоту)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375" y="2571750"/>
            <a:ext cx="1830388" cy="78581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Аденин</a:t>
            </a: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2714625" y="2071688"/>
            <a:ext cx="2071688" cy="1455737"/>
          </a:xfrm>
          <a:prstGeom prst="pentagon">
            <a:avLst/>
          </a:prstGeom>
          <a:solidFill>
            <a:srgbClr val="71C50B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рибоза</a:t>
            </a:r>
          </a:p>
        </p:txBody>
      </p:sp>
      <p:sp>
        <p:nvSpPr>
          <p:cNvPr id="5" name="Овал 4"/>
          <p:cNvSpPr/>
          <p:nvPr/>
        </p:nvSpPr>
        <p:spPr>
          <a:xfrm>
            <a:off x="5000625" y="2286000"/>
            <a:ext cx="1214438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500313" y="2643188"/>
            <a:ext cx="2143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4786313" y="2627313"/>
            <a:ext cx="285750" cy="428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6429375" y="2286000"/>
            <a:ext cx="1214438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7416" name="TextBox 14"/>
          <p:cNvSpPr txBox="1">
            <a:spLocks noChangeArrowheads="1"/>
          </p:cNvSpPr>
          <p:nvPr/>
        </p:nvSpPr>
        <p:spPr bwMode="auto">
          <a:xfrm>
            <a:off x="1125538" y="0"/>
            <a:ext cx="7304087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latin typeface="Calibri" pitchFamily="34" charset="0"/>
              </a:rPr>
              <a:t>АДФ-</a:t>
            </a:r>
          </a:p>
          <a:p>
            <a:pPr algn="ctr"/>
            <a:r>
              <a:rPr lang="ru-RU" sz="4000" b="1">
                <a:solidFill>
                  <a:srgbClr val="FF0000"/>
                </a:solidFill>
                <a:latin typeface="Calibri" pitchFamily="34" charset="0"/>
              </a:rPr>
              <a:t>аденозиндифосфорная кислота</a:t>
            </a:r>
          </a:p>
          <a:p>
            <a:pPr algn="ctr"/>
            <a:endParaRPr lang="ru-RU" sz="6000">
              <a:latin typeface="Calibri" pitchFamily="34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6215063" y="2714625"/>
            <a:ext cx="254000" cy="100013"/>
          </a:xfrm>
          <a:custGeom>
            <a:avLst/>
            <a:gdLst>
              <a:gd name="connsiteX0" fmla="*/ 0 w 254479"/>
              <a:gd name="connsiteY0" fmla="*/ 69011 h 100641"/>
              <a:gd name="connsiteX1" fmla="*/ 60385 w 254479"/>
              <a:gd name="connsiteY1" fmla="*/ 8626 h 100641"/>
              <a:gd name="connsiteX2" fmla="*/ 94890 w 254479"/>
              <a:gd name="connsiteY2" fmla="*/ 17252 h 100641"/>
              <a:gd name="connsiteX3" fmla="*/ 163902 w 254479"/>
              <a:gd name="connsiteY3" fmla="*/ 69011 h 100641"/>
              <a:gd name="connsiteX4" fmla="*/ 241539 w 254479"/>
              <a:gd name="connsiteY4" fmla="*/ 94890 h 100641"/>
              <a:gd name="connsiteX5" fmla="*/ 241539 w 254479"/>
              <a:gd name="connsiteY5" fmla="*/ 34505 h 100641"/>
              <a:gd name="connsiteX6" fmla="*/ 241539 w 254479"/>
              <a:gd name="connsiteY6" fmla="*/ 34505 h 10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479" h="100641">
                <a:moveTo>
                  <a:pt x="0" y="69011"/>
                </a:moveTo>
                <a:cubicBezTo>
                  <a:pt x="22285" y="43132"/>
                  <a:pt x="44570" y="17253"/>
                  <a:pt x="60385" y="8626"/>
                </a:cubicBezTo>
                <a:cubicBezTo>
                  <a:pt x="76200" y="0"/>
                  <a:pt x="77637" y="7188"/>
                  <a:pt x="94890" y="17252"/>
                </a:cubicBezTo>
                <a:cubicBezTo>
                  <a:pt x="112143" y="27316"/>
                  <a:pt x="139461" y="56071"/>
                  <a:pt x="163902" y="69011"/>
                </a:cubicBezTo>
                <a:cubicBezTo>
                  <a:pt x="188343" y="81951"/>
                  <a:pt x="228600" y="100641"/>
                  <a:pt x="241539" y="94890"/>
                </a:cubicBezTo>
                <a:cubicBezTo>
                  <a:pt x="254479" y="89139"/>
                  <a:pt x="241539" y="34505"/>
                  <a:pt x="241539" y="34505"/>
                </a:cubicBezTo>
                <a:lnTo>
                  <a:pt x="241539" y="34505"/>
                </a:lnTo>
              </a:path>
            </a:pathLst>
          </a:cu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858125" y="2276475"/>
            <a:ext cx="1214438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7643813" y="2705100"/>
            <a:ext cx="254000" cy="100013"/>
          </a:xfrm>
          <a:custGeom>
            <a:avLst/>
            <a:gdLst>
              <a:gd name="connsiteX0" fmla="*/ 0 w 254479"/>
              <a:gd name="connsiteY0" fmla="*/ 69011 h 100641"/>
              <a:gd name="connsiteX1" fmla="*/ 60385 w 254479"/>
              <a:gd name="connsiteY1" fmla="*/ 8626 h 100641"/>
              <a:gd name="connsiteX2" fmla="*/ 94890 w 254479"/>
              <a:gd name="connsiteY2" fmla="*/ 17252 h 100641"/>
              <a:gd name="connsiteX3" fmla="*/ 163902 w 254479"/>
              <a:gd name="connsiteY3" fmla="*/ 69011 h 100641"/>
              <a:gd name="connsiteX4" fmla="*/ 241539 w 254479"/>
              <a:gd name="connsiteY4" fmla="*/ 94890 h 100641"/>
              <a:gd name="connsiteX5" fmla="*/ 241539 w 254479"/>
              <a:gd name="connsiteY5" fmla="*/ 34505 h 100641"/>
              <a:gd name="connsiteX6" fmla="*/ 241539 w 254479"/>
              <a:gd name="connsiteY6" fmla="*/ 34505 h 10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479" h="100641">
                <a:moveTo>
                  <a:pt x="0" y="69011"/>
                </a:moveTo>
                <a:cubicBezTo>
                  <a:pt x="22285" y="43132"/>
                  <a:pt x="44570" y="17253"/>
                  <a:pt x="60385" y="8626"/>
                </a:cubicBezTo>
                <a:cubicBezTo>
                  <a:pt x="76200" y="0"/>
                  <a:pt x="77637" y="7188"/>
                  <a:pt x="94890" y="17252"/>
                </a:cubicBezTo>
                <a:cubicBezTo>
                  <a:pt x="112143" y="27316"/>
                  <a:pt x="139461" y="56071"/>
                  <a:pt x="163902" y="69011"/>
                </a:cubicBezTo>
                <a:cubicBezTo>
                  <a:pt x="188343" y="81951"/>
                  <a:pt x="228600" y="100641"/>
                  <a:pt x="241539" y="94890"/>
                </a:cubicBezTo>
                <a:cubicBezTo>
                  <a:pt x="254479" y="89139"/>
                  <a:pt x="241539" y="34505"/>
                  <a:pt x="241539" y="34505"/>
                </a:cubicBezTo>
                <a:lnTo>
                  <a:pt x="241539" y="34505"/>
                </a:lnTo>
              </a:path>
            </a:pathLst>
          </a:cu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188" y="3860800"/>
            <a:ext cx="8286750" cy="19462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000" i="1">
                <a:solidFill>
                  <a:srgbClr val="000000"/>
                </a:solidFill>
                <a:cs typeface="Arial" charset="0"/>
              </a:rPr>
              <a:t>При отщеплении второго остатка фосфорной кислоты — в АМФ (аденозинмонофосфорную кислоту). Выход свободной энергии при отщеплении как концевого, так и второго остатков фосфорной кислоты составляет по </a:t>
            </a:r>
            <a:r>
              <a:rPr lang="ru-RU" sz="2000" i="1">
                <a:solidFill>
                  <a:srgbClr val="000000"/>
                </a:solidFill>
                <a:latin typeface="Arial" charset="0"/>
                <a:cs typeface="Arial" charset="0"/>
              </a:rPr>
              <a:t>42</a:t>
            </a:r>
            <a:r>
              <a:rPr lang="ru-RU" sz="2000" i="1">
                <a:solidFill>
                  <a:srgbClr val="000000"/>
                </a:solidFill>
                <a:cs typeface="Arial" charset="0"/>
              </a:rPr>
              <a:t> кДж. </a:t>
            </a:r>
            <a:r>
              <a:rPr lang="ru-RU" sz="2000" i="1">
                <a:solidFill>
                  <a:srgbClr val="7030A0"/>
                </a:solidFill>
                <a:cs typeface="Arial" charset="0"/>
              </a:rPr>
              <a:t>Связи между концевым и вторым, вторым и первым остатками фосфорной кислоты называются</a:t>
            </a:r>
            <a:r>
              <a:rPr lang="ru-RU" sz="2000" i="1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2000" b="1" i="1">
                <a:solidFill>
                  <a:srgbClr val="FF0000"/>
                </a:solidFill>
                <a:cs typeface="Arial" charset="0"/>
              </a:rPr>
              <a:t>макроэргическими (высокоэнергетическими).</a:t>
            </a:r>
            <a:endParaRPr lang="ru-RU" sz="2000" i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350" y="1196975"/>
            <a:ext cx="1830388" cy="78581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Аденин</a:t>
            </a: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3419475" y="620713"/>
            <a:ext cx="2071688" cy="1455737"/>
          </a:xfrm>
          <a:prstGeom prst="pentagon">
            <a:avLst/>
          </a:prstGeom>
          <a:solidFill>
            <a:srgbClr val="71C50B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рибоза</a:t>
            </a:r>
          </a:p>
        </p:txBody>
      </p:sp>
      <p:sp>
        <p:nvSpPr>
          <p:cNvPr id="5" name="Овал 4"/>
          <p:cNvSpPr/>
          <p:nvPr/>
        </p:nvSpPr>
        <p:spPr>
          <a:xfrm>
            <a:off x="5713413" y="922338"/>
            <a:ext cx="1214437" cy="108108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213100" y="1279525"/>
            <a:ext cx="2143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endCxn id="4" idx="5"/>
          </p:cNvCxnSpPr>
          <p:nvPr/>
        </p:nvCxnSpPr>
        <p:spPr>
          <a:xfrm rot="10800000">
            <a:off x="5491163" y="1177925"/>
            <a:ext cx="285750" cy="428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39" name="TextBox 7"/>
          <p:cNvSpPr txBox="1">
            <a:spLocks noChangeArrowheads="1"/>
          </p:cNvSpPr>
          <p:nvPr/>
        </p:nvSpPr>
        <p:spPr bwMode="auto">
          <a:xfrm>
            <a:off x="0" y="0"/>
            <a:ext cx="87741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Calibri" pitchFamily="34" charset="0"/>
              </a:rPr>
              <a:t>А</a:t>
            </a:r>
            <a:r>
              <a:rPr lang="ru-RU" sz="2400"/>
              <a:t>Д</a:t>
            </a:r>
            <a:r>
              <a:rPr lang="ru-RU" sz="2400">
                <a:latin typeface="Calibri" pitchFamily="34" charset="0"/>
              </a:rPr>
              <a:t>Ф – </a:t>
            </a:r>
          </a:p>
          <a:p>
            <a:pPr algn="ctr"/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142163" y="922338"/>
            <a:ext cx="1214437" cy="108108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sp>
        <p:nvSpPr>
          <p:cNvPr id="10" name="Полилиния 9"/>
          <p:cNvSpPr/>
          <p:nvPr/>
        </p:nvSpPr>
        <p:spPr>
          <a:xfrm>
            <a:off x="6927850" y="1350963"/>
            <a:ext cx="254000" cy="100012"/>
          </a:xfrm>
          <a:custGeom>
            <a:avLst/>
            <a:gdLst>
              <a:gd name="connsiteX0" fmla="*/ 0 w 254479"/>
              <a:gd name="connsiteY0" fmla="*/ 69011 h 100641"/>
              <a:gd name="connsiteX1" fmla="*/ 60385 w 254479"/>
              <a:gd name="connsiteY1" fmla="*/ 8626 h 100641"/>
              <a:gd name="connsiteX2" fmla="*/ 94890 w 254479"/>
              <a:gd name="connsiteY2" fmla="*/ 17252 h 100641"/>
              <a:gd name="connsiteX3" fmla="*/ 163902 w 254479"/>
              <a:gd name="connsiteY3" fmla="*/ 69011 h 100641"/>
              <a:gd name="connsiteX4" fmla="*/ 241539 w 254479"/>
              <a:gd name="connsiteY4" fmla="*/ 94890 h 100641"/>
              <a:gd name="connsiteX5" fmla="*/ 241539 w 254479"/>
              <a:gd name="connsiteY5" fmla="*/ 34505 h 100641"/>
              <a:gd name="connsiteX6" fmla="*/ 241539 w 254479"/>
              <a:gd name="connsiteY6" fmla="*/ 34505 h 100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479" h="100641">
                <a:moveTo>
                  <a:pt x="0" y="69011"/>
                </a:moveTo>
                <a:cubicBezTo>
                  <a:pt x="22285" y="43132"/>
                  <a:pt x="44570" y="17253"/>
                  <a:pt x="60385" y="8626"/>
                </a:cubicBezTo>
                <a:cubicBezTo>
                  <a:pt x="76200" y="0"/>
                  <a:pt x="77637" y="7188"/>
                  <a:pt x="94890" y="17252"/>
                </a:cubicBezTo>
                <a:cubicBezTo>
                  <a:pt x="112143" y="27316"/>
                  <a:pt x="139461" y="56071"/>
                  <a:pt x="163902" y="69011"/>
                </a:cubicBezTo>
                <a:cubicBezTo>
                  <a:pt x="188343" y="81951"/>
                  <a:pt x="228600" y="100641"/>
                  <a:pt x="241539" y="94890"/>
                </a:cubicBezTo>
                <a:cubicBezTo>
                  <a:pt x="254479" y="89139"/>
                  <a:pt x="241539" y="34505"/>
                  <a:pt x="241539" y="34505"/>
                </a:cubicBezTo>
                <a:lnTo>
                  <a:pt x="241539" y="34505"/>
                </a:lnTo>
              </a:path>
            </a:pathLst>
          </a:cu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1095375" y="2584450"/>
            <a:ext cx="386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АТФ+Н2О = АДФ +Н3РО4 +42 кДж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3713" y="2565400"/>
            <a:ext cx="1830387" cy="78581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Аденин</a:t>
            </a:r>
          </a:p>
        </p:txBody>
      </p:sp>
      <p:sp>
        <p:nvSpPr>
          <p:cNvPr id="4" name="Правильный пятиугольник 3"/>
          <p:cNvSpPr/>
          <p:nvPr/>
        </p:nvSpPr>
        <p:spPr>
          <a:xfrm>
            <a:off x="3786188" y="2071688"/>
            <a:ext cx="2071687" cy="1455737"/>
          </a:xfrm>
          <a:prstGeom prst="pentagon">
            <a:avLst/>
          </a:prstGeom>
          <a:solidFill>
            <a:srgbClr val="71C50B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рибоза</a:t>
            </a:r>
          </a:p>
        </p:txBody>
      </p:sp>
      <p:sp>
        <p:nvSpPr>
          <p:cNvPr id="5" name="Овал 4"/>
          <p:cNvSpPr/>
          <p:nvPr/>
        </p:nvSpPr>
        <p:spPr>
          <a:xfrm>
            <a:off x="6072188" y="2286000"/>
            <a:ext cx="1214437" cy="108108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Р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571875" y="2643188"/>
            <a:ext cx="21431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endCxn id="4" idx="5"/>
          </p:cNvCxnSpPr>
          <p:nvPr/>
        </p:nvCxnSpPr>
        <p:spPr>
          <a:xfrm rot="10800000">
            <a:off x="5857875" y="2627313"/>
            <a:ext cx="285750" cy="428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835150" y="4149725"/>
            <a:ext cx="3913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АДФ+Н2О = АМФ +Н3РО4 +42 кДж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4211638" y="549275"/>
            <a:ext cx="700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accent2"/>
                </a:solidFill>
              </a:rPr>
              <a:t>АМФ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88" y="714375"/>
            <a:ext cx="8572500" cy="26733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cs typeface="Arial" charset="0"/>
              </a:rPr>
              <a:t>Запасы АТФ постоянно пополняются.</a:t>
            </a:r>
          </a:p>
          <a:p>
            <a:r>
              <a:rPr lang="ru-RU" sz="2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cs typeface="Arial" charset="0"/>
              </a:rPr>
              <a:t>В клетках всех организмов синтез </a:t>
            </a:r>
            <a:r>
              <a:rPr lang="ru-RU" sz="2400" b="1" dirty="0" smtClean="0">
                <a:solidFill>
                  <a:srgbClr val="FF0000"/>
                </a:solidFill>
                <a:cs typeface="Arial" charset="0"/>
              </a:rPr>
              <a:t>АТФ </a:t>
            </a:r>
            <a:r>
              <a:rPr lang="ru-RU" sz="2400" b="1" dirty="0">
                <a:solidFill>
                  <a:srgbClr val="FF0000"/>
                </a:solidFill>
                <a:cs typeface="Arial" charset="0"/>
              </a:rPr>
              <a:t>происходит в процессе </a:t>
            </a:r>
            <a:r>
              <a:rPr lang="ru-RU" sz="2400" b="1" u="sng" dirty="0" err="1">
                <a:solidFill>
                  <a:srgbClr val="FF0000"/>
                </a:solidFill>
                <a:cs typeface="Arial" charset="0"/>
              </a:rPr>
              <a:t>фосфорилирования</a:t>
            </a:r>
            <a:r>
              <a:rPr lang="ru-RU" sz="2400" b="1" u="sng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ru-RU" sz="2400" b="1" dirty="0">
                <a:solidFill>
                  <a:srgbClr val="FF0000"/>
                </a:solidFill>
                <a:cs typeface="Arial" charset="0"/>
              </a:rPr>
              <a:t>т.е. присоединения фосфорной кислоты к АДФ.</a:t>
            </a:r>
          </a:p>
          <a:p>
            <a:r>
              <a:rPr lang="ru-RU" sz="24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cs typeface="Arial" charset="0"/>
              </a:rPr>
              <a:t>Фосфорилирование</a:t>
            </a:r>
            <a:r>
              <a:rPr lang="ru-RU" sz="2400" dirty="0">
                <a:solidFill>
                  <a:srgbClr val="000000"/>
                </a:solidFill>
                <a:cs typeface="Arial" charset="0"/>
              </a:rPr>
              <a:t> происходит с разной интенсивностью при дыхании (митохондрии), гликолизе (цитоплазма), фотосинтезе (хлоропласты).</a:t>
            </a:r>
          </a:p>
        </p:txBody>
      </p:sp>
      <p:pic>
        <p:nvPicPr>
          <p:cNvPr id="20482" name="Picture 2" descr="blogentry-13591-12323147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3716338"/>
            <a:ext cx="4967288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242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Строение и функции АТФ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и функции АТФ </dc:title>
  <dc:creator>Ирина Пелыньо</dc:creator>
  <cp:lastModifiedBy>Михаил</cp:lastModifiedBy>
  <cp:revision>29</cp:revision>
  <dcterms:created xsi:type="dcterms:W3CDTF">2013-10-15T16:50:57Z</dcterms:created>
  <dcterms:modified xsi:type="dcterms:W3CDTF">2021-09-23T13:48:15Z</dcterms:modified>
</cp:coreProperties>
</file>