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90" r:id="rId2"/>
    <p:sldId id="291" r:id="rId3"/>
    <p:sldId id="256" r:id="rId4"/>
    <p:sldId id="257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85" r:id="rId14"/>
    <p:sldId id="286" r:id="rId15"/>
    <p:sldId id="265" r:id="rId16"/>
    <p:sldId id="287" r:id="rId17"/>
    <p:sldId id="267" r:id="rId18"/>
    <p:sldId id="272" r:id="rId19"/>
    <p:sldId id="268" r:id="rId20"/>
    <p:sldId id="269" r:id="rId21"/>
    <p:sldId id="270" r:id="rId22"/>
    <p:sldId id="271" r:id="rId23"/>
    <p:sldId id="274" r:id="rId24"/>
    <p:sldId id="275" r:id="rId25"/>
    <p:sldId id="288" r:id="rId26"/>
    <p:sldId id="276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529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0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6125AB0-19EA-4F58-9AB1-D548FCB399C8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01EBAF-BCEA-4042-B244-8AE548153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6AC05-8FC2-4A8F-BE23-3DE408F90ECA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C1222-4E54-4FA8-911C-22F26EFF06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BDB221-9F74-4AD6-A3A6-3615189B7708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0C0C0-27C3-42FE-BD26-5938FD4680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A1EB1B-77EF-4969-8B53-BDCEF94E97CC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31B31-80F9-4F2E-A363-900CEDB412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ABFE9-A5AF-4D06-A29F-7494A30F3231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00D4-A4CF-4E9E-B7B6-1EE6462642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9F90D-0FB3-4A89-8394-8DFFC7C5FFDD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FC257-A7BF-4D3C-9501-2255971432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92AC4-16F1-40E8-A2B4-486A26735005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41CD4-E8CD-4265-AA76-D3F818CC40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5E3BB1-858F-4C35-9C3C-4B431736DBAA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18EF-C3F5-40BA-8CEF-E9D101B28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04C38E-94DC-4AEC-BC31-3466B789A8A5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93F1C-3410-40C9-BC1E-5E7AA0353F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6E1D6F-27D2-4E62-8B8D-DA8535BA8349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74E83-D564-4286-A6E7-E54111A0B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F7E414-50DA-4E44-8C99-E792BE7071C9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8D56-DC66-4DF1-B89F-FFF8BEFEFD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5427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427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7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2C938F1A-6811-4DF0-9990-FFC903D3502E}" type="datetimeFigureOut">
              <a:rPr lang="ru-RU"/>
              <a:pPr/>
              <a:t>16.09.2021</a:t>
            </a:fld>
            <a:endParaRPr lang="ru-RU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8C9B9FE-7840-45C2-BFDE-06934328EFF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-faq.ru/prtwo/prtwo162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tes.google.com/site/biologiaege/uglevody-lipid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https://ru.wikipedia.org/wiki/%D0%9E%D0%BB%D0%B8%D0%B3%D0%BE%D1%81%D0%B0%D1%85%D0%B0%D1%80%D0%B8%D0%B4%D1%8B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  </a:t>
            </a:r>
            <a:endParaRPr lang="ru-RU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100"/>
              <a:t>Найдите три ошибки в приведённом тексте. Укажите номера предложений, в которых они допущены, объясните их. (1) Быстрое протекание химических реакций в организме обеспечивают ферменты. (2) Один фермент катализирует несколько разных реакций. (3) Так, например, фермент, расщепляющий белки, может расщеплять и жиры. (4) По химической природе ферменты — это только белковые молекулы. (5) Они не изменяются по своему химическому составу в результате реакции. (6) Каждая молекула фермента может осуществлять несколько тысяч операций в минуту.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8313" y="0"/>
            <a:ext cx="8229600" cy="5721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/>
              <a:t>          Дисахариды образуются в результате конденсации двух моносахаридов (чаще всего гексоз). Связь, возникающую между двумя моносахаридами, называют </a:t>
            </a:r>
            <a:r>
              <a:rPr lang="ru-RU" sz="2500" i="1">
                <a:solidFill>
                  <a:srgbClr val="0000FF"/>
                </a:solidFill>
              </a:rPr>
              <a:t>гликозидной</a:t>
            </a:r>
            <a:r>
              <a:rPr lang="ru-RU" sz="2500"/>
              <a:t>. Обычно она образуется между  1-м  и  4-м углеродными атомами соседних моносахаридных единиц (1,4-гликозидная связь). </a:t>
            </a:r>
          </a:p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827338"/>
            <a:ext cx="5616575" cy="403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860675"/>
            <a:ext cx="52927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/>
              <a:t>ПОЛИСАХАРИДЫ 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8313" y="1484313"/>
            <a:ext cx="8229600" cy="4857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/>
              <a:t>         </a:t>
            </a:r>
            <a:r>
              <a:rPr lang="ru-RU" sz="2400">
                <a:solidFill>
                  <a:srgbClr val="FF0000"/>
                </a:solidFill>
              </a:rPr>
              <a:t>Свойства полисахаридов:</a:t>
            </a:r>
            <a:r>
              <a:rPr lang="ru-RU" sz="1800"/>
              <a:t> </a:t>
            </a:r>
          </a:p>
          <a:p>
            <a:pPr>
              <a:buFontTx/>
              <a:buChar char="-"/>
            </a:pPr>
            <a:r>
              <a:rPr lang="ru-RU" sz="1800"/>
              <a:t>большая молекулярная масса (обычно сотни тысяч); </a:t>
            </a:r>
          </a:p>
          <a:p>
            <a:pPr>
              <a:buFontTx/>
              <a:buChar char="-"/>
            </a:pPr>
            <a:r>
              <a:rPr lang="ru-RU" sz="1800"/>
              <a:t>не дают ясно оформленных кристаллов; </a:t>
            </a:r>
          </a:p>
          <a:p>
            <a:pPr>
              <a:buFontTx/>
              <a:buChar char="-"/>
            </a:pPr>
            <a:r>
              <a:rPr lang="ru-RU" sz="1800"/>
              <a:t>нерастворимы (плохо) в воде, </a:t>
            </a:r>
          </a:p>
          <a:p>
            <a:pPr>
              <a:buFontTx/>
              <a:buChar char="-"/>
            </a:pPr>
            <a:r>
              <a:rPr lang="ru-RU" sz="1800"/>
              <a:t>сладкий вкус не характерен; </a:t>
            </a:r>
          </a:p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000FF"/>
                </a:solidFill>
              </a:rPr>
              <a:t>ФУНКЦИИ УГЛЕВОДОВ:</a:t>
            </a:r>
            <a:br>
              <a:rPr lang="ru-RU">
                <a:solidFill>
                  <a:srgbClr val="0000FF"/>
                </a:solidFill>
              </a:rPr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4213" y="1125538"/>
            <a:ext cx="8229600" cy="50006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3300" i="1">
                <a:solidFill>
                  <a:srgbClr val="FF3300"/>
                </a:solidFill>
              </a:rPr>
              <a:t>Энергетическая</a:t>
            </a:r>
            <a:endParaRPr lang="ru-RU" sz="3300"/>
          </a:p>
          <a:p>
            <a:pPr>
              <a:lnSpc>
                <a:spcPct val="80000"/>
              </a:lnSpc>
              <a:buFontTx/>
              <a:buNone/>
            </a:pPr>
            <a:r>
              <a:rPr lang="ru-RU" sz="3300"/>
              <a:t>  Одна из основных функций углеводов. Углеводы — основные источники энергии в животном организме. При расщеплении 1 г углевода выделяется 17,6 кДж. </a:t>
            </a:r>
          </a:p>
          <a:p>
            <a:pPr algn="ctr">
              <a:lnSpc>
                <a:spcPct val="80000"/>
              </a:lnSpc>
            </a:pPr>
            <a:r>
              <a:rPr lang="ru-RU" sz="3300">
                <a:solidFill>
                  <a:srgbClr val="0000FF"/>
                </a:solidFill>
              </a:rPr>
              <a:t>С</a:t>
            </a:r>
            <a:r>
              <a:rPr lang="ru-RU" sz="3300" baseline="-25000">
                <a:solidFill>
                  <a:srgbClr val="0000FF"/>
                </a:solidFill>
              </a:rPr>
              <a:t>6</a:t>
            </a:r>
            <a:r>
              <a:rPr lang="ru-RU" sz="3300">
                <a:solidFill>
                  <a:srgbClr val="0000FF"/>
                </a:solidFill>
              </a:rPr>
              <a:t>Н</a:t>
            </a:r>
            <a:r>
              <a:rPr lang="ru-RU" sz="3300" baseline="-25000">
                <a:solidFill>
                  <a:srgbClr val="0000FF"/>
                </a:solidFill>
              </a:rPr>
              <a:t>12</a:t>
            </a:r>
            <a:r>
              <a:rPr lang="ru-RU" sz="3300">
                <a:solidFill>
                  <a:srgbClr val="0000FF"/>
                </a:solidFill>
              </a:rPr>
              <a:t>О</a:t>
            </a:r>
            <a:r>
              <a:rPr lang="ru-RU" sz="3300" baseline="-25000">
                <a:solidFill>
                  <a:srgbClr val="0000FF"/>
                </a:solidFill>
              </a:rPr>
              <a:t>6</a:t>
            </a:r>
            <a:r>
              <a:rPr lang="ru-RU" sz="3300">
                <a:solidFill>
                  <a:srgbClr val="0000FF"/>
                </a:solidFill>
              </a:rPr>
              <a:t> + О</a:t>
            </a:r>
            <a:r>
              <a:rPr lang="ru-RU" sz="3300" baseline="-25000">
                <a:solidFill>
                  <a:srgbClr val="0000FF"/>
                </a:solidFill>
              </a:rPr>
              <a:t>2</a:t>
            </a:r>
            <a:r>
              <a:rPr lang="ru-RU" sz="3300">
                <a:solidFill>
                  <a:srgbClr val="0000FF"/>
                </a:solidFill>
              </a:rPr>
              <a:t> = 6СО</a:t>
            </a:r>
            <a:r>
              <a:rPr lang="ru-RU" sz="3300" baseline="-25000">
                <a:solidFill>
                  <a:srgbClr val="0000FF"/>
                </a:solidFill>
              </a:rPr>
              <a:t>2</a:t>
            </a:r>
            <a:r>
              <a:rPr lang="ru-RU" sz="3300">
                <a:solidFill>
                  <a:srgbClr val="0000FF"/>
                </a:solidFill>
              </a:rPr>
              <a:t> + 6Н</a:t>
            </a:r>
            <a:r>
              <a:rPr lang="ru-RU" sz="3300" baseline="-25000">
                <a:solidFill>
                  <a:srgbClr val="0000FF"/>
                </a:solidFill>
              </a:rPr>
              <a:t>2</a:t>
            </a:r>
            <a:r>
              <a:rPr lang="ru-RU" sz="3300">
                <a:solidFill>
                  <a:srgbClr val="0000FF"/>
                </a:solidFill>
              </a:rPr>
              <a:t>О + 17,6 кДж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04813"/>
            <a:ext cx="7602537" cy="4114800"/>
          </a:xfrm>
        </p:spPr>
        <p:txBody>
          <a:bodyPr/>
          <a:lstStyle/>
          <a:p>
            <a:pPr marL="552450" indent="-552450">
              <a:lnSpc>
                <a:spcPct val="80000"/>
              </a:lnSpc>
              <a:buFontTx/>
              <a:buAutoNum type="arabicPeriod" startAt="2"/>
            </a:pPr>
            <a:r>
              <a:rPr lang="ru-RU" sz="4100" i="1">
                <a:solidFill>
                  <a:srgbClr val="FF3300"/>
                </a:solidFill>
              </a:rPr>
              <a:t>Структурная (строительная) </a:t>
            </a:r>
          </a:p>
          <a:p>
            <a:pPr marL="552450" indent="-552450">
              <a:lnSpc>
                <a:spcPct val="80000"/>
              </a:lnSpc>
              <a:buFontTx/>
              <a:buNone/>
            </a:pPr>
            <a:r>
              <a:rPr lang="ru-RU" sz="2400"/>
              <a:t>      </a:t>
            </a:r>
            <a:r>
              <a:rPr lang="ru-RU" sz="1800"/>
              <a:t>Углеводы входят в состав клеточных мембран и клеточных стенок. Соединяясь с липидами и белками, образуют гликолипиды и гликопротеины. Входят в состав АТФ, НАДФ</a:t>
            </a:r>
          </a:p>
          <a:p>
            <a:pPr marL="552450" indent="-552450"/>
            <a:endParaRPr lang="ru-RU" sz="180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827088" y="6491288"/>
            <a:ext cx="784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хитин</a:t>
            </a:r>
          </a:p>
        </p:txBody>
      </p:sp>
      <p:pic>
        <p:nvPicPr>
          <p:cNvPr id="57350" name="Picture 6" descr="1155647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652963"/>
            <a:ext cx="2392363" cy="1793875"/>
          </a:xfrm>
          <a:prstGeom prst="rect">
            <a:avLst/>
          </a:prstGeom>
          <a:noFill/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500438" y="6400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целлюлоза</a:t>
            </a:r>
          </a:p>
        </p:txBody>
      </p:sp>
      <p:pic>
        <p:nvPicPr>
          <p:cNvPr id="57352" name="Picture 8" descr="c43658d3dc29934c1b042b779f9e9a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357563"/>
            <a:ext cx="2266950" cy="1700212"/>
          </a:xfrm>
          <a:prstGeom prst="rect">
            <a:avLst/>
          </a:prstGeom>
          <a:noFill/>
        </p:spPr>
      </p:pic>
      <p:pic>
        <p:nvPicPr>
          <p:cNvPr id="57353" name="Picture 9" descr="data_39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581525"/>
            <a:ext cx="2403475" cy="1814513"/>
          </a:xfrm>
          <a:prstGeom prst="rect">
            <a:avLst/>
          </a:prstGeom>
          <a:noFill/>
        </p:spPr>
      </p:pic>
      <p:pic>
        <p:nvPicPr>
          <p:cNvPr id="57354" name="Picture 10" descr="бак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508500"/>
            <a:ext cx="2855912" cy="2008188"/>
          </a:xfrm>
          <a:prstGeom prst="rect">
            <a:avLst/>
          </a:prstGeom>
          <a:noFill/>
        </p:spPr>
      </p:pic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6588125" y="6491288"/>
            <a:ext cx="963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муреин</a:t>
            </a:r>
          </a:p>
        </p:txBody>
      </p:sp>
      <p:pic>
        <p:nvPicPr>
          <p:cNvPr id="57356" name="Picture 12" descr="ги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924175"/>
            <a:ext cx="2376488" cy="1782763"/>
          </a:xfrm>
          <a:prstGeom prst="rect">
            <a:avLst/>
          </a:prstGeom>
          <a:noFill/>
        </p:spPr>
      </p:pic>
      <p:pic>
        <p:nvPicPr>
          <p:cNvPr id="57357" name="Picture 8" descr="2a1343e5612f7c59871768d81a33b8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2420938"/>
            <a:ext cx="26511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908050"/>
            <a:ext cx="7313613" cy="4114800"/>
          </a:xfrm>
        </p:spPr>
        <p:txBody>
          <a:bodyPr/>
          <a:lstStyle/>
          <a:p>
            <a:pPr marL="552450" indent="-552450">
              <a:lnSpc>
                <a:spcPct val="80000"/>
              </a:lnSpc>
              <a:buFontTx/>
              <a:buNone/>
            </a:pPr>
            <a:r>
              <a:rPr lang="ru-RU" sz="4100" i="1">
                <a:solidFill>
                  <a:srgbClr val="FF3300"/>
                </a:solidFill>
              </a:rPr>
              <a:t>3.Запасающая</a:t>
            </a:r>
            <a:endParaRPr lang="ru-RU" sz="4100"/>
          </a:p>
          <a:p>
            <a:pPr marL="552450" indent="-552450">
              <a:lnSpc>
                <a:spcPct val="80000"/>
              </a:lnSpc>
              <a:buFontTx/>
              <a:buNone/>
            </a:pPr>
            <a:r>
              <a:rPr lang="ru-RU" sz="1800"/>
              <a:t> </a:t>
            </a:r>
            <a:r>
              <a:rPr lang="ru-RU" sz="2400"/>
              <a:t>Выражается в накоплении крахмала клетками растений и гликогена клетками животных и грибов.</a:t>
            </a:r>
          </a:p>
          <a:p>
            <a:pPr marL="552450" indent="-552450"/>
            <a:endParaRPr lang="ru-RU" sz="240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042988" y="6092825"/>
            <a:ext cx="106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крахмал</a:t>
            </a:r>
          </a:p>
        </p:txBody>
      </p:sp>
      <p:pic>
        <p:nvPicPr>
          <p:cNvPr id="58373" name="Picture 5" descr="картоф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2541588" cy="2738437"/>
          </a:xfrm>
          <a:prstGeom prst="rect">
            <a:avLst/>
          </a:prstGeom>
          <a:noFill/>
        </p:spPr>
      </p:pic>
      <p:pic>
        <p:nvPicPr>
          <p:cNvPr id="58374" name="Picture 6" descr="Вол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708275"/>
            <a:ext cx="3057525" cy="2293938"/>
          </a:xfrm>
          <a:prstGeom prst="rect">
            <a:avLst/>
          </a:prstGeom>
          <a:noFill/>
        </p:spPr>
      </p:pic>
      <p:pic>
        <p:nvPicPr>
          <p:cNvPr id="58375" name="Picture 7" descr="ги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292600"/>
            <a:ext cx="2376487" cy="1782763"/>
          </a:xfrm>
          <a:prstGeom prst="rect">
            <a:avLst/>
          </a:prstGeom>
          <a:noFill/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643438" y="6021388"/>
            <a:ext cx="109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гликоген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03350" y="981075"/>
            <a:ext cx="7313613" cy="4114800"/>
          </a:xfrm>
        </p:spPr>
        <p:txBody>
          <a:bodyPr/>
          <a:lstStyle/>
          <a:p>
            <a:pPr>
              <a:buFontTx/>
              <a:buAutoNum type="arabicPeriod" startAt="4"/>
            </a:pPr>
            <a:r>
              <a:rPr lang="ru-RU" b="1" i="1">
                <a:solidFill>
                  <a:srgbClr val="FF0000"/>
                </a:solidFill>
              </a:rPr>
              <a:t>Информационная.</a:t>
            </a:r>
            <a:r>
              <a:rPr lang="ru-RU" i="1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i="1">
                <a:solidFill>
                  <a:srgbClr val="0000FF"/>
                </a:solidFill>
              </a:rPr>
              <a:t>Рибоза</a:t>
            </a:r>
            <a:r>
              <a:rPr lang="ru-RU" i="1" u="sng">
                <a:solidFill>
                  <a:srgbClr val="0000FF"/>
                </a:solidFill>
              </a:rPr>
              <a:t> </a:t>
            </a:r>
            <a:r>
              <a:rPr lang="ru-RU" i="1">
                <a:solidFill>
                  <a:srgbClr val="0000FF"/>
                </a:solidFill>
              </a:rPr>
              <a:t>и дезоксирибоза</a:t>
            </a:r>
            <a:r>
              <a:rPr lang="ru-RU"/>
              <a:t> </a:t>
            </a:r>
            <a:r>
              <a:rPr lang="ru-RU" i="1">
                <a:solidFill>
                  <a:srgbClr val="FF3300"/>
                </a:solidFill>
              </a:rPr>
              <a:t>входят в состав мономеров нуклеотидов ДНК, РНК и АТФ</a:t>
            </a:r>
            <a:r>
              <a:rPr lang="ru-RU"/>
              <a:t>.</a:t>
            </a:r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 b="1" i="1">
                <a:solidFill>
                  <a:srgbClr val="FF3300"/>
                </a:solidFill>
              </a:rPr>
              <a:t>5.Рецепторная</a:t>
            </a:r>
            <a:r>
              <a:rPr lang="ru-RU" b="1"/>
              <a:t>.</a:t>
            </a:r>
            <a:r>
              <a:rPr lang="ru-RU"/>
              <a:t> Олигосахаридные фрагменты гликопротеинов и гликолипидов клеточных стенок выполняют рецепторную функцию.</a:t>
            </a:r>
          </a:p>
          <a:p>
            <a:endParaRPr lang="ru-RU"/>
          </a:p>
        </p:txBody>
      </p:sp>
      <p:pic>
        <p:nvPicPr>
          <p:cNvPr id="24580" name="Picture 4" descr="ге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492375"/>
            <a:ext cx="29083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908050"/>
            <a:ext cx="7313612" cy="4114800"/>
          </a:xfrm>
        </p:spPr>
        <p:txBody>
          <a:bodyPr/>
          <a:lstStyle/>
          <a:p>
            <a:pPr marL="552450" indent="-552450">
              <a:lnSpc>
                <a:spcPct val="80000"/>
              </a:lnSpc>
              <a:buFontTx/>
              <a:buNone/>
            </a:pPr>
            <a:r>
              <a:rPr lang="ru-RU" sz="4100" i="1">
                <a:solidFill>
                  <a:srgbClr val="FF3300"/>
                </a:solidFill>
              </a:rPr>
              <a:t>6. Защитная</a:t>
            </a:r>
          </a:p>
          <a:p>
            <a:pPr marL="552450" indent="-552450">
              <a:lnSpc>
                <a:spcPct val="80000"/>
              </a:lnSpc>
              <a:buFontTx/>
              <a:buNone/>
            </a:pPr>
            <a:r>
              <a:rPr lang="ru-RU" sz="2400"/>
              <a:t>      Углеводы входят в состав клеточных стенок и покровов членистоногих.</a:t>
            </a:r>
          </a:p>
          <a:p>
            <a:pPr marL="552450" indent="-552450"/>
            <a:endParaRPr lang="ru-RU" sz="240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827088" y="6491288"/>
            <a:ext cx="784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хитин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635375" y="479742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целлюлоза</a:t>
            </a:r>
          </a:p>
        </p:txBody>
      </p:sp>
      <p:pic>
        <p:nvPicPr>
          <p:cNvPr id="60424" name="Picture 8" descr="ба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133600"/>
            <a:ext cx="2855913" cy="2008188"/>
          </a:xfrm>
          <a:prstGeom prst="rect">
            <a:avLst/>
          </a:prstGeom>
          <a:noFill/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6588125" y="6491288"/>
            <a:ext cx="963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муреин</a:t>
            </a:r>
          </a:p>
        </p:txBody>
      </p:sp>
      <p:pic>
        <p:nvPicPr>
          <p:cNvPr id="60426" name="Picture 10" descr="ги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49500"/>
            <a:ext cx="2376488" cy="1782763"/>
          </a:xfrm>
          <a:prstGeom prst="rect">
            <a:avLst/>
          </a:prstGeom>
          <a:noFill/>
        </p:spPr>
      </p:pic>
      <p:pic>
        <p:nvPicPr>
          <p:cNvPr id="60428" name="Picture 12" descr="ba1f774171a319a46077c94c25f4d3b7-80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725"/>
            <a:ext cx="2938463" cy="2203450"/>
          </a:xfrm>
          <a:prstGeom prst="rect">
            <a:avLst/>
          </a:prstGeom>
          <a:noFill/>
        </p:spPr>
      </p:pic>
      <p:pic>
        <p:nvPicPr>
          <p:cNvPr id="60429" name="Picture 13" descr="8522cbc0ce368154534176e5a161e1a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040188"/>
            <a:ext cx="3851275" cy="2352675"/>
          </a:xfrm>
          <a:prstGeom prst="rect">
            <a:avLst/>
          </a:prstGeom>
          <a:noFill/>
        </p:spPr>
      </p:pic>
      <p:pic>
        <p:nvPicPr>
          <p:cNvPr id="60430" name="Picture 14" descr="к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2636838"/>
            <a:ext cx="2784475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/>
              <a:t>ЛИПИДЫ 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</a:t>
            </a:r>
            <a:r>
              <a:rPr lang="ru-RU">
                <a:solidFill>
                  <a:srgbClr val="FF0000"/>
                </a:solidFill>
              </a:rPr>
              <a:t>Липиды</a:t>
            </a:r>
            <a:r>
              <a:rPr lang="ru-RU"/>
              <a:t> — группа органических соединений, являющиеся производными высших жирных кислот, нерастворимы в воде, но хорошо растворимы в органических растворителях (эфире, хлороформе, бензине).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Содержание к клетках варьирует от 2 % - 90% в зависимости от фукнции ткани.</a:t>
            </a:r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662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549275"/>
            <a:ext cx="7107237" cy="568801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400">
                <a:solidFill>
                  <a:srgbClr val="FF3300"/>
                </a:solidFill>
              </a:rPr>
              <a:t>В ЗАВИСИМОСТИ ОТ ОСОБЕННОСТИ СТРОЕНИЯ МОЛЕКУЛ РАЗЛИЧАЮТ:</a:t>
            </a:r>
            <a:r>
              <a:rPr lang="ru-RU" sz="3400" i="1">
                <a:solidFill>
                  <a:srgbClr val="FF3300"/>
                </a:solidFill>
              </a:rPr>
              <a:t/>
            </a:r>
            <a:br>
              <a:rPr lang="ru-RU" sz="3400" i="1">
                <a:solidFill>
                  <a:srgbClr val="FF3300"/>
                </a:solidFill>
              </a:rPr>
            </a:br>
            <a:endParaRPr lang="ru-RU" sz="3400"/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03350" y="1557338"/>
            <a:ext cx="7313613" cy="4114800"/>
          </a:xfrm>
        </p:spPr>
        <p:txBody>
          <a:bodyPr/>
          <a:lstStyle/>
          <a:p>
            <a:r>
              <a:rPr lang="ru-RU" sz="2000" i="1">
                <a:solidFill>
                  <a:srgbClr val="0000FF"/>
                </a:solidFill>
              </a:rPr>
              <a:t>Простые липиды</a:t>
            </a:r>
            <a:r>
              <a:rPr lang="ru-RU" sz="2000"/>
              <a:t>, представляющие собой двухкомпонентные вещества, являющиеся сложными эфирами высших жирных кислот и какого-либо спирта. </a:t>
            </a:r>
          </a:p>
          <a:p>
            <a:r>
              <a:rPr lang="ru-RU" sz="2000" i="1">
                <a:solidFill>
                  <a:srgbClr val="0000FF"/>
                </a:solidFill>
              </a:rPr>
              <a:t>Сложные липиды</a:t>
            </a:r>
            <a:r>
              <a:rPr lang="ru-RU" sz="2000" i="1"/>
              <a:t>,</a:t>
            </a:r>
            <a:r>
              <a:rPr lang="ru-RU" sz="2000"/>
              <a:t> имеющие многокомпонентные молекулы: фосфолипиды, липопротеины, гликолипиды.</a:t>
            </a:r>
          </a:p>
          <a:p>
            <a:r>
              <a:rPr lang="ru-RU" sz="2000" i="1">
                <a:solidFill>
                  <a:srgbClr val="0000FF"/>
                </a:solidFill>
              </a:rPr>
              <a:t>Липоиды</a:t>
            </a:r>
            <a:r>
              <a:rPr lang="ru-RU" sz="2000"/>
              <a:t>, к которым относится </a:t>
            </a:r>
            <a:r>
              <a:rPr lang="ru-RU" sz="2000">
                <a:solidFill>
                  <a:srgbClr val="FF3300"/>
                </a:solidFill>
              </a:rPr>
              <a:t>стероиды – полициклический спирт холестерин и его производные.</a:t>
            </a:r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100"/>
              <a:t>Найдите три ошибки в приведённом тексте. Укажите номера предложений, в которых они допущены, объясните их. (1) Белки — это нерегулярные биополимеры, мономерами которых являются нуклеотиды. (2) Остатки мономеров соединены между собой пептидными связями. (3) Последовательность мономеров, удерживаемая этими связями, формирует первичную структуру белковой молекулы. (4) Следующая структура — вторичная, удерживается слабыми гидрофобными связями. (5) Третичная структура белка представляет собой скрученную молекулу в виде глобулы (шара). (6) Удерживается такая структура водородными связями.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867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88913"/>
            <a:ext cx="8229600" cy="5937250"/>
          </a:xfrm>
          <a:solidFill>
            <a:schemeClr val="bg1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>
                <a:solidFill>
                  <a:srgbClr val="002060"/>
                </a:solidFill>
              </a:rPr>
              <a:t>Простые липиды.</a:t>
            </a:r>
          </a:p>
          <a:p>
            <a:r>
              <a:rPr lang="ru-RU" sz="1800">
                <a:solidFill>
                  <a:srgbClr val="FF3300"/>
                </a:solidFill>
              </a:rPr>
              <a:t>Жиры</a:t>
            </a:r>
            <a:r>
              <a:rPr lang="ru-RU" sz="1800"/>
              <a:t>. Жиры широко распространены в природе. Они входят в состав организма человека, животных, растений, микробов, некоторых вирусов. Содержание жиров в биологических объектах, тканях и органах может достигать 90%.</a:t>
            </a:r>
            <a:endParaRPr lang="ru-RU" sz="1800" i="1"/>
          </a:p>
          <a:p>
            <a:r>
              <a:rPr lang="ru-RU" sz="1800" i="1">
                <a:solidFill>
                  <a:srgbClr val="FF3300"/>
                </a:solidFill>
              </a:rPr>
              <a:t>Жиры</a:t>
            </a:r>
            <a:r>
              <a:rPr lang="ru-RU" sz="1800">
                <a:solidFill>
                  <a:srgbClr val="FF3300"/>
                </a:solidFill>
              </a:rPr>
              <a:t> — это сложные эфиры высших жирных кислот и трехатомного спирта — глицерина.</a:t>
            </a:r>
            <a:r>
              <a:rPr lang="ru-RU" sz="1800"/>
              <a:t> В химии эту группу органических соединений принято называть </a:t>
            </a:r>
            <a:r>
              <a:rPr lang="ru-RU" sz="1800" i="1">
                <a:solidFill>
                  <a:srgbClr val="0000FF"/>
                </a:solidFill>
              </a:rPr>
              <a:t>триглицеридами</a:t>
            </a:r>
            <a:r>
              <a:rPr lang="ru-RU" sz="1800" i="1"/>
              <a:t>. </a:t>
            </a:r>
            <a:r>
              <a:rPr lang="ru-RU" sz="1800"/>
              <a:t>Триглицериды — самые распространенные в природе липиды</a:t>
            </a:r>
            <a:r>
              <a:rPr lang="ru-RU" sz="2600"/>
              <a:t>. </a:t>
            </a:r>
          </a:p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429000"/>
            <a:ext cx="5975350" cy="273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95738" y="260350"/>
            <a:ext cx="4897437" cy="62642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i="1">
                <a:solidFill>
                  <a:srgbClr val="0000FF"/>
                </a:solidFill>
              </a:rPr>
              <a:t>Воски</a:t>
            </a:r>
            <a:r>
              <a:rPr lang="ru-RU" sz="2000"/>
              <a:t> — группа простых липидов, представляющих собой сложные эфиры высших жирных кислот и высших высокомолекулярных спиртов. </a:t>
            </a:r>
          </a:p>
          <a:p>
            <a:pPr>
              <a:lnSpc>
                <a:spcPct val="90000"/>
              </a:lnSpc>
            </a:pPr>
            <a:r>
              <a:rPr lang="ru-RU" sz="2000"/>
              <a:t>Воски встречаются как в животном, так и в растительном царстве, где выполняют главным образом защитные функции. У растений они, например, покрывают тонким слоем листья, стебли и плоды, предохраняя их от смачивания водой и проникновения микроорганизмов. От качества воскового покрытия зависят сроки хранения фруктов. Под покровом пчелиного воска хранится мед и развиваются личинки. Другие виды животного воска (ланолин) предохраняют волосы и кожу от действия воды.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29699" name="Picture 7" descr="с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368776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400">
                <a:solidFill>
                  <a:srgbClr val="FF3300"/>
                </a:solidFill>
              </a:rPr>
              <a:t>СЛОЖНЫЕ ЛИПИДЫ.</a:t>
            </a:r>
            <a:r>
              <a:rPr lang="ru-RU" sz="3400"/>
              <a:t> </a:t>
            </a:r>
            <a:br>
              <a:rPr lang="ru-RU" sz="3400"/>
            </a:br>
            <a:endParaRPr lang="ru-RU" sz="3400"/>
          </a:p>
        </p:txBody>
      </p:sp>
      <p:sp>
        <p:nvSpPr>
          <p:cNvPr id="3072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850" y="620713"/>
            <a:ext cx="8229600" cy="5145087"/>
          </a:xfrm>
          <a:solidFill>
            <a:schemeClr val="bg1"/>
          </a:solidFill>
        </p:spPr>
        <p:txBody>
          <a:bodyPr/>
          <a:lstStyle/>
          <a:p>
            <a:r>
              <a:rPr lang="ru-RU" sz="1800" i="1">
                <a:solidFill>
                  <a:srgbClr val="0000FF"/>
                </a:solidFill>
              </a:rPr>
              <a:t>Фосфолипиды</a:t>
            </a:r>
            <a:r>
              <a:rPr lang="ru-RU" sz="1800"/>
              <a:t> — сложные эфиры многоатомных спиртов  с  высшими  жирными  кислотами,  содержащие остаток фосфорной кислоты. Иногда с ней могут быть связаны добавочные группировки (азотистые основания, аминокислоты, глицерин и др.)</a:t>
            </a:r>
          </a:p>
          <a:p>
            <a:r>
              <a:rPr lang="ru-RU" sz="1800" i="1">
                <a:solidFill>
                  <a:srgbClr val="0000FF"/>
                </a:solidFill>
              </a:rPr>
              <a:t>Липопротеины</a:t>
            </a:r>
            <a:r>
              <a:rPr lang="ru-RU" sz="1800"/>
              <a:t> — производные липидов с различными белками. Одни белки пронизывают мембрану – </a:t>
            </a:r>
            <a:r>
              <a:rPr lang="ru-RU" sz="1800">
                <a:solidFill>
                  <a:srgbClr val="FF3300"/>
                </a:solidFill>
              </a:rPr>
              <a:t>интегральные</a:t>
            </a:r>
            <a:r>
              <a:rPr lang="ru-RU" sz="1800"/>
              <a:t> белки, другие погружены в мембрану на различную глубину – </a:t>
            </a:r>
            <a:r>
              <a:rPr lang="ru-RU" sz="1800">
                <a:solidFill>
                  <a:srgbClr val="FF3300"/>
                </a:solidFill>
              </a:rPr>
              <a:t>полуинтегральные</a:t>
            </a:r>
            <a:r>
              <a:rPr lang="ru-RU" sz="1800"/>
              <a:t> белки, третьи находятся на внешней или внутренней поверхности мембраны – </a:t>
            </a:r>
            <a:r>
              <a:rPr lang="ru-RU" sz="1800">
                <a:solidFill>
                  <a:srgbClr val="FF3300"/>
                </a:solidFill>
              </a:rPr>
              <a:t>периферические</a:t>
            </a:r>
            <a:r>
              <a:rPr lang="ru-RU" sz="1800"/>
              <a:t> белки.</a:t>
            </a:r>
          </a:p>
          <a:p>
            <a:r>
              <a:rPr lang="ru-RU" sz="1800" i="1">
                <a:solidFill>
                  <a:srgbClr val="0000FF"/>
                </a:solidFill>
              </a:rPr>
              <a:t>Гликолипиды</a:t>
            </a:r>
            <a:r>
              <a:rPr lang="ru-RU" sz="1800"/>
              <a:t> — это углеводные производные липидов. В состав их молекул наряду с многоатомным спиртом и высшими жирными кислотами входят также углеводы (обычно глюкоза или галактоза). Они локализованы преимущественно на наружной поверхности плазматической мембраны, где их углеводные компоненты входят в число других углеводов клеточной поверхности.</a:t>
            </a:r>
            <a:r>
              <a:rPr lang="ru-RU" sz="2000"/>
              <a:t> </a:t>
            </a:r>
          </a:p>
          <a:p>
            <a:endParaRPr lang="ru-RU" sz="2000"/>
          </a:p>
          <a:p>
            <a:endParaRPr lang="ru-RU" sz="2000"/>
          </a:p>
        </p:txBody>
      </p:sp>
      <p:pic>
        <p:nvPicPr>
          <p:cNvPr id="30724" name="Picture 8" descr="2a1343e5612f7c59871768d81a33b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808538"/>
            <a:ext cx="27352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/>
              <a:t>ЛИПОИДЫ 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00113" y="1628775"/>
            <a:ext cx="781685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i="1">
                <a:solidFill>
                  <a:srgbClr val="0000FF"/>
                </a:solidFill>
              </a:rPr>
              <a:t>    Липоиды</a:t>
            </a:r>
            <a:r>
              <a:rPr lang="ru-RU" sz="2000"/>
              <a:t> — жироподобные вещества. К ним относятся стероиды (широко распространенный в животных тканях </a:t>
            </a:r>
            <a:r>
              <a:rPr lang="ru-RU" sz="2000">
                <a:solidFill>
                  <a:srgbClr val="FF3300"/>
                </a:solidFill>
              </a:rPr>
              <a:t>холестерин, его производные — эстроген и тестостерон</a:t>
            </a:r>
            <a:r>
              <a:rPr lang="ru-RU" sz="2000"/>
              <a:t> — соответственно женский и мужской половые гормоны), </a:t>
            </a:r>
            <a:r>
              <a:rPr lang="ru-RU" sz="2000">
                <a:solidFill>
                  <a:srgbClr val="FF3300"/>
                </a:solidFill>
              </a:rPr>
              <a:t>терпены</a:t>
            </a:r>
            <a:r>
              <a:rPr lang="ru-RU" sz="2000"/>
              <a:t> (эфирные масла, от которых зависит запах растений), </a:t>
            </a:r>
            <a:r>
              <a:rPr lang="ru-RU" sz="2000">
                <a:solidFill>
                  <a:srgbClr val="FF3300"/>
                </a:solidFill>
              </a:rPr>
              <a:t>гиббереллины</a:t>
            </a:r>
            <a:r>
              <a:rPr lang="ru-RU" sz="2000"/>
              <a:t> (ростовые вещества растений), </a:t>
            </a:r>
            <a:r>
              <a:rPr lang="ru-RU" sz="2000">
                <a:solidFill>
                  <a:srgbClr val="FF3300"/>
                </a:solidFill>
              </a:rPr>
              <a:t>некоторые пигменты</a:t>
            </a:r>
            <a:r>
              <a:rPr lang="ru-RU" sz="2000"/>
              <a:t> (хлорофилл, билирубин), </a:t>
            </a:r>
            <a:r>
              <a:rPr lang="ru-RU" sz="2000">
                <a:solidFill>
                  <a:srgbClr val="FF3300"/>
                </a:solidFill>
              </a:rPr>
              <a:t>часть витаминов (А, </a:t>
            </a:r>
            <a:r>
              <a:rPr lang="en-US" sz="2000">
                <a:solidFill>
                  <a:srgbClr val="FF3300"/>
                </a:solidFill>
              </a:rPr>
              <a:t>D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en-US" sz="2000">
                <a:solidFill>
                  <a:srgbClr val="FF3300"/>
                </a:solidFill>
              </a:rPr>
              <a:t>E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en-US" sz="2000">
                <a:solidFill>
                  <a:srgbClr val="FF3300"/>
                </a:solidFill>
              </a:rPr>
              <a:t>K</a:t>
            </a:r>
            <a:r>
              <a:rPr lang="ru-RU" sz="2000">
                <a:solidFill>
                  <a:srgbClr val="FF3300"/>
                </a:solidFill>
              </a:rPr>
              <a:t> )</a:t>
            </a:r>
            <a:r>
              <a:rPr lang="ru-RU" sz="2000"/>
              <a:t> и др.</a:t>
            </a:r>
          </a:p>
          <a:p>
            <a:endParaRPr lang="ru-RU" sz="2000"/>
          </a:p>
        </p:txBody>
      </p:sp>
      <p:pic>
        <p:nvPicPr>
          <p:cNvPr id="32773" name="Picture 5" descr="з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076700"/>
            <a:ext cx="2070100" cy="2070100"/>
          </a:xfrm>
          <a:prstGeom prst="rect">
            <a:avLst/>
          </a:prstGeom>
          <a:noFill/>
        </p:spPr>
      </p:pic>
      <p:pic>
        <p:nvPicPr>
          <p:cNvPr id="32774" name="Picture 6" descr="клет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149725"/>
            <a:ext cx="2330450" cy="1957388"/>
          </a:xfrm>
          <a:prstGeom prst="rect">
            <a:avLst/>
          </a:prstGeom>
          <a:noFill/>
        </p:spPr>
      </p:pic>
      <p:pic>
        <p:nvPicPr>
          <p:cNvPr id="32775" name="Picture 7" descr="коллиб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508500"/>
            <a:ext cx="3286125" cy="191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solidFill>
                  <a:srgbClr val="0000FF"/>
                </a:solidFill>
              </a:rPr>
              <a:t>ФУНКЦИИ ЛИПИДОВ. </a:t>
            </a:r>
            <a:br>
              <a:rPr lang="ru-RU">
                <a:solidFill>
                  <a:srgbClr val="0000FF"/>
                </a:solidFill>
              </a:rPr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168400"/>
            <a:ext cx="4140200" cy="56896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/>
              <a:t>Основная функция липидов — </a:t>
            </a:r>
            <a:r>
              <a:rPr lang="ru-RU" sz="2000" i="1">
                <a:solidFill>
                  <a:srgbClr val="FF3300"/>
                </a:solidFill>
              </a:rPr>
              <a:t>энергетическая</a:t>
            </a:r>
            <a:r>
              <a:rPr lang="ru-RU" sz="2000"/>
              <a:t>. Калорийность липидов выше, чем у углеводов. В ходе расщепления 1 г жиров до СО</a:t>
            </a:r>
            <a:r>
              <a:rPr lang="ru-RU" sz="2000" baseline="-25000"/>
              <a:t>2</a:t>
            </a:r>
            <a:r>
              <a:rPr lang="ru-RU" sz="2000"/>
              <a:t> и Н</a:t>
            </a:r>
            <a:r>
              <a:rPr lang="ru-RU" sz="2000" baseline="-25000"/>
              <a:t>2</a:t>
            </a:r>
            <a:r>
              <a:rPr lang="ru-RU" sz="2000"/>
              <a:t>О освобождается </a:t>
            </a:r>
            <a:r>
              <a:rPr lang="ru-RU" sz="2800" b="1"/>
              <a:t>38,9 кДж.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/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i="1">
                <a:solidFill>
                  <a:srgbClr val="FF3300"/>
                </a:solidFill>
              </a:rPr>
              <a:t>Структурная</a:t>
            </a:r>
            <a:r>
              <a:rPr lang="ru-RU" sz="2000"/>
              <a:t>. Липиды принимают участие в образовании клеточных мембран. В составе мембран находятся фосфолипиды, гликолипиды, липопротеины.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33796" name="Picture 4" descr="3-stroenie-kletochnoi-membr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563" y="2205038"/>
            <a:ext cx="5024437" cy="368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5545137" cy="6524625"/>
          </a:xfrm>
          <a:solidFill>
            <a:schemeClr val="bg1"/>
          </a:solidFill>
        </p:spPr>
        <p:txBody>
          <a:bodyPr/>
          <a:lstStyle/>
          <a:p>
            <a:pPr marL="552450" indent="-552450">
              <a:lnSpc>
                <a:spcPct val="80000"/>
              </a:lnSpc>
              <a:buFontTx/>
              <a:buNone/>
            </a:pPr>
            <a:r>
              <a:rPr lang="ru-RU" sz="2000" i="1">
                <a:solidFill>
                  <a:srgbClr val="FF3300"/>
                </a:solidFill>
              </a:rPr>
              <a:t>3. Запасающая</a:t>
            </a:r>
            <a:r>
              <a:rPr lang="ru-RU" sz="2000"/>
              <a:t>. Это особенно важно для животных, впадающих в холодное время года в спячку или совершающих длительные переходы через местность, где нет источников питания. Семена многих растений содержат жир, необходимый для обеспечения энергией развивающееся растение.</a:t>
            </a:r>
          </a:p>
          <a:p>
            <a:pPr marL="552450" indent="-552450">
              <a:lnSpc>
                <a:spcPct val="80000"/>
              </a:lnSpc>
              <a:buFontTx/>
              <a:buAutoNum type="arabicPeriod" startAt="4"/>
            </a:pPr>
            <a:r>
              <a:rPr lang="ru-RU" sz="2000">
                <a:solidFill>
                  <a:srgbClr val="FF3300"/>
                </a:solidFill>
              </a:rPr>
              <a:t>Терморегуляторная</a:t>
            </a:r>
            <a:r>
              <a:rPr lang="ru-RU" sz="2000"/>
              <a:t>. Жиры являются хорошими термоизоляторами вследствие плохой теплопроводимости. Они откладываются под кожей, образуя у некоторых животных толстые прослойки. Например, у китов слой подкожного жира достигает толщины 1 м. </a:t>
            </a:r>
          </a:p>
          <a:p>
            <a:pPr marL="552450" indent="-552450">
              <a:lnSpc>
                <a:spcPct val="80000"/>
              </a:lnSpc>
              <a:buFontTx/>
              <a:buAutoNum type="arabicPeriod" startAt="4"/>
            </a:pPr>
            <a:r>
              <a:rPr lang="ru-RU" sz="2000">
                <a:solidFill>
                  <a:srgbClr val="FF3300"/>
                </a:solidFill>
              </a:rPr>
              <a:t>Защитно-механическая</a:t>
            </a:r>
            <a:r>
              <a:rPr lang="ru-RU" sz="2000"/>
              <a:t>. Скапливаясь в подкожном слое, жиры защищают организм от механических воздействий. </a:t>
            </a:r>
            <a:endParaRPr lang="ru-RU" sz="2100"/>
          </a:p>
        </p:txBody>
      </p:sp>
      <p:pic>
        <p:nvPicPr>
          <p:cNvPr id="61444" name="Picture 4" descr="im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781300"/>
            <a:ext cx="3563938" cy="2673350"/>
          </a:xfrm>
          <a:prstGeom prst="rect">
            <a:avLst/>
          </a:prstGeom>
          <a:noFill/>
        </p:spPr>
      </p:pic>
      <p:pic>
        <p:nvPicPr>
          <p:cNvPr id="61445" name="Picture 5" descr="спя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350"/>
            <a:ext cx="3089275" cy="208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4932363" cy="6858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AutoNum type="arabicPeriod" startAt="6"/>
            </a:pPr>
            <a:r>
              <a:rPr lang="ru-RU" sz="2000">
                <a:solidFill>
                  <a:srgbClr val="FF3300"/>
                </a:solidFill>
              </a:rPr>
              <a:t>Источник метаболический воды</a:t>
            </a:r>
            <a:r>
              <a:rPr lang="ru-RU" sz="2000"/>
              <a:t>. Одним из продуктов окисления жиров является вода. Эта метаболическая вода очень важна для обитателей пустынь. </a:t>
            </a:r>
            <a:endParaRPr lang="ru-RU" sz="2000" i="1"/>
          </a:p>
          <a:p>
            <a:pPr>
              <a:lnSpc>
                <a:spcPct val="90000"/>
              </a:lnSpc>
              <a:buFontTx/>
              <a:buAutoNum type="arabicPeriod" startAt="6"/>
            </a:pPr>
            <a:r>
              <a:rPr lang="ru-RU" sz="2000">
                <a:solidFill>
                  <a:srgbClr val="FF0000"/>
                </a:solidFill>
              </a:rPr>
              <a:t>Регуляторная (гормональная)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Входят в состав гормонов (тестостерон, прогестерон, кортизон, кортикостерон, адреналин)</a:t>
            </a:r>
          </a:p>
          <a:p>
            <a:pPr>
              <a:lnSpc>
                <a:spcPct val="90000"/>
              </a:lnSpc>
              <a:buFontTx/>
              <a:buAutoNum type="arabicPeriod" startAt="6"/>
            </a:pP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34820" name="Picture 4" descr="з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24175"/>
            <a:ext cx="2998787" cy="2206625"/>
          </a:xfrm>
          <a:prstGeom prst="rect">
            <a:avLst/>
          </a:prstGeom>
          <a:noFill/>
        </p:spPr>
      </p:pic>
      <p:pic>
        <p:nvPicPr>
          <p:cNvPr id="34821" name="Picture 5" descr="верблюд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989138"/>
            <a:ext cx="4408487" cy="2924175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932363" y="549275"/>
            <a:ext cx="3743325" cy="1314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i="1"/>
              <a:t>Так, жир, которым заполнен горб верблюда, служит в первую очередь не источником энергии, а источником воды (при окислении 1 кг жира выделяется 1,1 кг воды).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Задания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hlinkClick r:id="rId2"/>
              </a:rPr>
              <a:t>https://www.bio-faq.ru/prtwo/prtwo162.html</a:t>
            </a:r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63713" y="1700213"/>
            <a:ext cx="6172200" cy="1893887"/>
          </a:xfrm>
        </p:spPr>
        <p:txBody>
          <a:bodyPr>
            <a:normAutofit/>
          </a:bodyPr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ТЕМА: </a:t>
            </a:r>
            <a:br>
              <a:rPr lang="ru-RU" sz="4000" b="1">
                <a:solidFill>
                  <a:srgbClr val="FF3300"/>
                </a:solidFill>
              </a:rPr>
            </a:br>
            <a:r>
              <a:rPr lang="ru-RU" sz="4000" b="1">
                <a:solidFill>
                  <a:srgbClr val="FF3300"/>
                </a:solidFill>
              </a:rPr>
              <a:t>УГЛЕВОДЫ, ЛИПИДЫ</a:t>
            </a:r>
            <a:endParaRPr lang="ru-RU" sz="4000" b="1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971800" y="0"/>
            <a:ext cx="6172200" cy="1371600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r>
              <a:rPr lang="en-US" sz="2100" b="1">
                <a:solidFill>
                  <a:schemeClr val="tx2"/>
                </a:solidFill>
              </a:rPr>
              <a:t>4</a:t>
            </a:r>
            <a:endParaRPr lang="ru-RU" sz="2100" b="1">
              <a:solidFill>
                <a:schemeClr val="tx2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19250" y="4437063"/>
            <a:ext cx="636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hlinkClick r:id="rId2"/>
              </a:rPr>
              <a:t>https://www.sites.google.com/site/biologiaege/uglevody-lipidy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0"/>
            <a:ext cx="8172450" cy="2482850"/>
          </a:xfrm>
          <a:solidFill>
            <a:srgbClr val="CCFFFF"/>
          </a:solidFill>
        </p:spPr>
        <p:txBody>
          <a:bodyPr/>
          <a:lstStyle/>
          <a:p>
            <a:r>
              <a:rPr lang="ru-RU" i="1">
                <a:solidFill>
                  <a:srgbClr val="FF3300"/>
                </a:solidFill>
              </a:rPr>
              <a:t>УГЛЕВОДЫ</a:t>
            </a:r>
            <a:r>
              <a:rPr lang="ru-RU"/>
              <a:t>, ИЛИ </a:t>
            </a:r>
            <a:r>
              <a:rPr lang="ru-RU" i="1">
                <a:solidFill>
                  <a:srgbClr val="FF3300"/>
                </a:solidFill>
              </a:rPr>
              <a:t>САХАРИДЫ</a:t>
            </a:r>
            <a:r>
              <a:rPr lang="ru-RU"/>
              <a:t>, — ОРГАНИЧЕСКИЕ ВЕЩЕСТВА, В СОСТАВ КОТОРЫХ ВХОДИТ УГЛЕРОД, КИСЛОРОД, ВОДОРОД.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288" y="2708275"/>
            <a:ext cx="8291512" cy="3168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Химический состав углеводов характеризуется их общей формулой </a:t>
            </a:r>
            <a:r>
              <a:rPr lang="ru-RU">
                <a:solidFill>
                  <a:srgbClr val="FF3300"/>
                </a:solidFill>
              </a:rPr>
              <a:t>С</a:t>
            </a:r>
            <a:r>
              <a:rPr lang="en-US" baseline="-25000">
                <a:solidFill>
                  <a:srgbClr val="FF3300"/>
                </a:solidFill>
              </a:rPr>
              <a:t>m</a:t>
            </a:r>
            <a:r>
              <a:rPr lang="ru-RU">
                <a:solidFill>
                  <a:srgbClr val="FF3300"/>
                </a:solidFill>
              </a:rPr>
              <a:t>(Н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r>
              <a:rPr lang="ru-RU">
                <a:solidFill>
                  <a:srgbClr val="FF3300"/>
                </a:solidFill>
              </a:rPr>
              <a:t>О)</a:t>
            </a:r>
            <a:r>
              <a:rPr lang="ru-RU" baseline="-25000">
                <a:solidFill>
                  <a:srgbClr val="FF3300"/>
                </a:solidFill>
              </a:rPr>
              <a:t>n</a:t>
            </a:r>
            <a:r>
              <a:rPr lang="ru-RU"/>
              <a:t> Количество атомов водорода в молекулах углеводов, как правило, в два раза больше атомов кислорода (то есть как в молекуле воды). </a:t>
            </a:r>
          </a:p>
          <a:p>
            <a:pPr>
              <a:buFont typeface="Wingdings" pitchFamily="2" charset="2"/>
              <a:buNone/>
            </a:pPr>
            <a:r>
              <a:rPr lang="ru-RU"/>
              <a:t>Содержание в клетках: растения – 70%, животные и грибы – 1-5%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404813"/>
            <a:ext cx="5759450" cy="9366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Углеводы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675" y="3644900"/>
            <a:ext cx="2952750" cy="136842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дисахариды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425" y="1989138"/>
            <a:ext cx="3203575" cy="136842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полисахариды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916113"/>
            <a:ext cx="3241675" cy="136842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моносахариды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132138" y="1341438"/>
            <a:ext cx="12954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>
            <a:off x="4427538" y="1341438"/>
            <a:ext cx="36512" cy="2303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538" y="1341438"/>
            <a:ext cx="1584325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95938"/>
            <a:ext cx="6948488" cy="1368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 i="1">
                <a:latin typeface="Times New Roman" pitchFamily="18" charset="0"/>
              </a:rPr>
              <a:t>Олигосахариды</a:t>
            </a:r>
            <a:r>
              <a:rPr lang="ru-RU" sz="1400" i="1">
                <a:latin typeface="Times New Roman" pitchFamily="18" charset="0"/>
              </a:rPr>
              <a:t> (от греч. </a:t>
            </a:r>
            <a:r>
              <a:rPr lang="el-GR" sz="1400" i="1">
                <a:latin typeface="Times New Roman" pitchFamily="18" charset="0"/>
              </a:rPr>
              <a:t>ὀλίγος</a:t>
            </a:r>
            <a:r>
              <a:rPr lang="ru-RU" sz="1400" i="1">
                <a:latin typeface="Times New Roman" pitchFamily="18" charset="0"/>
              </a:rPr>
              <a:t> — немногий) — углеводы, содержащие от 2 до 10 моносахаридных остатков.</a:t>
            </a:r>
          </a:p>
          <a:p>
            <a:r>
              <a:rPr lang="ru-RU" sz="1400" i="1">
                <a:latin typeface="Times New Roman" pitchFamily="18" charset="0"/>
              </a:rPr>
              <a:t>Олигосахариды, состоящие из одинаковых моносахаридных остатков, называют гомоолигосахаридами, а из разных — гетероолигосахаридами.</a:t>
            </a:r>
          </a:p>
          <a:p>
            <a:r>
              <a:rPr lang="ru-RU" sz="1400" i="1">
                <a:latin typeface="Times New Roman" pitchFamily="18" charset="0"/>
              </a:rPr>
              <a:t>Наиболее распространёнными из олигосахаридов являются дисахариды и трисахариды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0013" y="301625"/>
            <a:ext cx="7313612" cy="777875"/>
          </a:xfrm>
        </p:spPr>
        <p:txBody>
          <a:bodyPr>
            <a:normAutofit/>
          </a:bodyPr>
          <a:lstStyle/>
          <a:p>
            <a:r>
              <a:rPr lang="ru-RU"/>
              <a:t>МОНОСАХАРИДЫ </a:t>
            </a:r>
          </a:p>
        </p:txBody>
      </p:sp>
      <p:pic>
        <p:nvPicPr>
          <p:cNvPr id="17410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96975"/>
            <a:ext cx="6688138" cy="2592388"/>
          </a:xfrm>
          <a:ln>
            <a:solidFill>
              <a:schemeClr val="tx1"/>
            </a:solidFill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1116013" y="4221163"/>
            <a:ext cx="7343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933825"/>
            <a:ext cx="6840537" cy="2601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4213" y="1628775"/>
            <a:ext cx="5003800" cy="2520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/>
              <a:t>-   низкая молекулярная масса; </a:t>
            </a:r>
          </a:p>
          <a:p>
            <a:pPr>
              <a:buFontTx/>
              <a:buChar char="-"/>
            </a:pPr>
            <a:r>
              <a:rPr lang="ru-RU" sz="1800"/>
              <a:t>сладкий вкус; </a:t>
            </a:r>
          </a:p>
          <a:p>
            <a:pPr>
              <a:buFontTx/>
              <a:buChar char="-"/>
            </a:pPr>
            <a:r>
              <a:rPr lang="ru-RU" sz="1800"/>
              <a:t>легко растворяются в воде;</a:t>
            </a:r>
          </a:p>
          <a:p>
            <a:pPr>
              <a:buFontTx/>
              <a:buChar char="-"/>
            </a:pPr>
            <a:r>
              <a:rPr lang="ru-RU" sz="1800"/>
              <a:t>кристаллизуются.</a:t>
            </a:r>
          </a:p>
          <a:p>
            <a:pPr>
              <a:buFontTx/>
              <a:buNone/>
            </a:pPr>
            <a:endParaRPr lang="ru-RU" sz="1800"/>
          </a:p>
          <a:p>
            <a:endParaRPr lang="ru-RU" sz="1400" i="1"/>
          </a:p>
          <a:p>
            <a:r>
              <a:rPr lang="ru-RU" sz="1400" i="1"/>
              <a:t>(свойства похожи у </a:t>
            </a:r>
          </a:p>
          <a:p>
            <a:pPr>
              <a:buFont typeface="Wingdings" pitchFamily="2" charset="2"/>
              <a:buNone/>
            </a:pPr>
            <a:r>
              <a:rPr lang="ru-RU" sz="1400" i="1"/>
              <a:t>моносахаридов и дисахаридов)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613025" y="1003300"/>
            <a:ext cx="514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3300"/>
                </a:solidFill>
              </a:rPr>
              <a:t>Свойства моносахаридов:</a:t>
            </a:r>
          </a:p>
        </p:txBody>
      </p:sp>
      <p:pic>
        <p:nvPicPr>
          <p:cNvPr id="18437" name="Picture 5" descr="slide-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78100"/>
            <a:ext cx="5715000" cy="427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Молекулы моносахаридов могут иметь вид прямолинейных цепочек или циклических структур.</a:t>
            </a:r>
          </a:p>
          <a:p>
            <a:endParaRPr lang="ru-RU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13100"/>
            <a:ext cx="7200900" cy="330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ДИСАХАРИДЫ (ОЛИГОСАХАРИДЫ)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/>
              <a:t>      Наиболее широко распространены в природе </a:t>
            </a:r>
            <a:r>
              <a:rPr lang="ru-RU">
                <a:solidFill>
                  <a:srgbClr val="FF3300"/>
                </a:solidFill>
              </a:rPr>
              <a:t>дисахариды</a:t>
            </a:r>
            <a:r>
              <a:rPr lang="ru-RU"/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мальтоза</a:t>
            </a:r>
            <a:r>
              <a:rPr lang="ru-RU"/>
              <a:t>, состоящая из двух остатков </a:t>
            </a:r>
            <a:r>
              <a:rPr lang="ru-RU">
                <a:sym typeface="Symbol" pitchFamily="18" charset="2"/>
              </a:rPr>
              <a:t></a:t>
            </a:r>
            <a:r>
              <a:rPr lang="ru-RU"/>
              <a:t>-глюкозы;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лактоза</a:t>
            </a:r>
            <a:r>
              <a:rPr lang="en-US"/>
              <a:t> –</a:t>
            </a:r>
            <a:r>
              <a:rPr lang="ru-RU"/>
              <a:t> молочный сахар (</a:t>
            </a:r>
            <a:r>
              <a:rPr lang="ru-RU">
                <a:sym typeface="Symbol" pitchFamily="18" charset="2"/>
              </a:rPr>
              <a:t></a:t>
            </a:r>
            <a:r>
              <a:rPr lang="ru-RU"/>
              <a:t>-глюкоза + галактоза);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сахароза</a:t>
            </a:r>
            <a:r>
              <a:rPr lang="ru-RU"/>
              <a:t> – свекловичный сахар (</a:t>
            </a:r>
            <a:r>
              <a:rPr lang="ru-RU">
                <a:sym typeface="Symbol" pitchFamily="18" charset="2"/>
              </a:rPr>
              <a:t></a:t>
            </a:r>
            <a:r>
              <a:rPr lang="ru-RU"/>
              <a:t>-глюкоза + фруктоза). </a:t>
            </a:r>
          </a:p>
          <a:p>
            <a:endParaRPr lang="ru-RU"/>
          </a:p>
        </p:txBody>
      </p:sp>
      <p:pic>
        <p:nvPicPr>
          <p:cNvPr id="20484" name="Picture 4" descr="slide-13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1246</Words>
  <Application>Microsoft Office PowerPoint</Application>
  <PresentationFormat>Экран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Затмение</vt:lpstr>
      <vt:lpstr>Повторение  </vt:lpstr>
      <vt:lpstr>Слайд 2</vt:lpstr>
      <vt:lpstr>ТЕМА:  УГЛЕВОДЫ, ЛИПИДЫ</vt:lpstr>
      <vt:lpstr>УГЛЕВОДЫ, ИЛИ САХАРИДЫ, — ОРГАНИЧЕСКИЕ ВЕЩЕСТВА, В СОСТАВ КОТОРЫХ ВХОДИТ УГЛЕРОД, КИСЛОРОД, ВОДОРОД.</vt:lpstr>
      <vt:lpstr>Слайд 5</vt:lpstr>
      <vt:lpstr>МОНОСАХАРИДЫ </vt:lpstr>
      <vt:lpstr>Слайд 7</vt:lpstr>
      <vt:lpstr>Слайд 8</vt:lpstr>
      <vt:lpstr>ДИСАХАРИДЫ (ОЛИГОСАХАРИДЫ)</vt:lpstr>
      <vt:lpstr>Слайд 10</vt:lpstr>
      <vt:lpstr>ПОЛИСАХАРИДЫ </vt:lpstr>
      <vt:lpstr>ФУНКЦИИ УГЛЕВОДОВ: </vt:lpstr>
      <vt:lpstr>Слайд 13</vt:lpstr>
      <vt:lpstr>Слайд 14</vt:lpstr>
      <vt:lpstr>Слайд 15</vt:lpstr>
      <vt:lpstr>Слайд 16</vt:lpstr>
      <vt:lpstr>ЛИПИДЫ </vt:lpstr>
      <vt:lpstr>Слайд 18</vt:lpstr>
      <vt:lpstr>В ЗАВИСИМОСТИ ОТ ОСОБЕННОСТИ СТРОЕНИЯ МОЛЕКУЛ РАЗЛИЧАЮТ: </vt:lpstr>
      <vt:lpstr>Слайд 20</vt:lpstr>
      <vt:lpstr>Слайд 21</vt:lpstr>
      <vt:lpstr>СЛОЖНЫЕ ЛИПИДЫ.  </vt:lpstr>
      <vt:lpstr>ЛИПОИДЫ </vt:lpstr>
      <vt:lpstr>ФУНКЦИИ ЛИПИДОВ.  </vt:lpstr>
      <vt:lpstr>Слайд 25</vt:lpstr>
      <vt:lpstr>Слайд 26</vt:lpstr>
      <vt:lpstr>Задания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Углеводы, липиды</dc:title>
  <dc:creator>Ольга Викторовна</dc:creator>
  <cp:lastModifiedBy>Михаил</cp:lastModifiedBy>
  <cp:revision>23</cp:revision>
  <dcterms:created xsi:type="dcterms:W3CDTF">2011-09-23T17:38:39Z</dcterms:created>
  <dcterms:modified xsi:type="dcterms:W3CDTF">2021-09-16T13:42:15Z</dcterms:modified>
</cp:coreProperties>
</file>