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9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296" r:id="rId10"/>
    <p:sldId id="256" r:id="rId11"/>
    <p:sldId id="280" r:id="rId12"/>
    <p:sldId id="297" r:id="rId13"/>
    <p:sldId id="298" r:id="rId14"/>
    <p:sldId id="281" r:id="rId15"/>
    <p:sldId id="282" r:id="rId16"/>
    <p:sldId id="299" r:id="rId17"/>
    <p:sldId id="283" r:id="rId18"/>
    <p:sldId id="300" r:id="rId19"/>
    <p:sldId id="319" r:id="rId20"/>
    <p:sldId id="301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302" r:id="rId29"/>
    <p:sldId id="307" r:id="rId30"/>
    <p:sldId id="310" r:id="rId31"/>
    <p:sldId id="303" r:id="rId32"/>
    <p:sldId id="304" r:id="rId33"/>
    <p:sldId id="305" r:id="rId34"/>
    <p:sldId id="306" r:id="rId35"/>
    <p:sldId id="311" r:id="rId36"/>
    <p:sldId id="291" r:id="rId37"/>
    <p:sldId id="30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1376BA"/>
    <a:srgbClr val="1C86C0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95630" autoAdjust="0"/>
  </p:normalViewPr>
  <p:slideViewPr>
    <p:cSldViewPr>
      <p:cViewPr varScale="1">
        <p:scale>
          <a:sx n="70" d="100"/>
          <a:sy n="70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aseline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cs typeface="+mn-cs"/>
              </a:defRPr>
            </a:lvl1pPr>
          </a:lstStyle>
          <a:p>
            <a:pPr>
              <a:defRPr/>
            </a:pPr>
            <a:fld id="{D8768FB8-6B8C-438F-A818-6FB1F5FD3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BFE7CA-C552-4E8C-A8E6-F26520A3DF57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772400" cy="70485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95400"/>
            <a:ext cx="7772400" cy="685800"/>
          </a:xfrm>
          <a:effectLst>
            <a:outerShdw dist="12700" algn="ctr" rotWithShape="0">
              <a:schemeClr val="bg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7450" y="457200"/>
            <a:ext cx="19621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7340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online.ru/index.php/skhemy-konspekty/10-tematicheskie-testy/6-belki-zadaniya" TargetMode="External"/><Relationship Id="rId2" Type="http://schemas.openxmlformats.org/officeDocument/2006/relationships/hyperlink" Target="https://www.bio-faq.ru/prtwo/prtwo048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</a:t>
            </a:r>
            <a:endParaRPr lang="ru-RU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Все приведённые ниже химические элементы, кроме двух, являются макроэлементами. Определите два элемента, «выпадающих» из общего списка, и запишите в ответ цифры, под которыми они указаны.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1) цинк</a:t>
            </a:r>
          </a:p>
          <a:p>
            <a:r>
              <a:rPr lang="ru-RU" sz="2000" dirty="0" smtClean="0"/>
              <a:t>2) селен</a:t>
            </a:r>
          </a:p>
          <a:p>
            <a:r>
              <a:rPr lang="ru-RU" sz="2000" dirty="0" smtClean="0"/>
              <a:t>3) магний</a:t>
            </a:r>
          </a:p>
          <a:p>
            <a:r>
              <a:rPr lang="ru-RU" sz="2000" dirty="0" smtClean="0"/>
              <a:t>4) азот</a:t>
            </a:r>
          </a:p>
          <a:p>
            <a:r>
              <a:rPr lang="ru-RU" sz="2000" dirty="0" smtClean="0"/>
              <a:t>5) фосфор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C:\Users\Олег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292600"/>
            <a:ext cx="1966912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 descr="C:\Users\Олег\Desktop\Рисунок1s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60475" y="-1250950"/>
            <a:ext cx="11811000" cy="885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847013" cy="4043363"/>
          </a:xfrm>
        </p:spPr>
        <p:txBody>
          <a:bodyPr/>
          <a:lstStyle/>
          <a:p>
            <a:pPr>
              <a:defRPr/>
            </a:pPr>
            <a:r>
              <a:rPr lang="ru-RU" sz="7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8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Строение белков» </a:t>
            </a:r>
            <a:endParaRPr lang="en-US" sz="8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349500"/>
            <a:ext cx="4648200" cy="541338"/>
          </a:xfrm>
        </p:spPr>
        <p:txBody>
          <a:bodyPr/>
          <a:lstStyle/>
          <a:p>
            <a:pPr marL="63500">
              <a:defRPr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872538" y="3048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4186238" cy="850900"/>
          </a:xfrm>
        </p:spPr>
        <p:txBody>
          <a:bodyPr/>
          <a:lstStyle/>
          <a:p>
            <a:r>
              <a:rPr lang="ru-RU" sz="2800" b="1" i="1" smtClean="0"/>
              <a:t>Элементарный химический состав белков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96975"/>
            <a:ext cx="4546600" cy="5400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700" b="1" smtClean="0"/>
              <a:t>С </a:t>
            </a:r>
            <a:r>
              <a:rPr lang="ru-RU" sz="1700" smtClean="0"/>
              <a:t>(углерод) – 50-55%;</a:t>
            </a:r>
          </a:p>
          <a:p>
            <a:pPr>
              <a:lnSpc>
                <a:spcPct val="80000"/>
              </a:lnSpc>
            </a:pPr>
            <a:r>
              <a:rPr lang="ru-RU" sz="1700" b="1" smtClean="0"/>
              <a:t>О </a:t>
            </a:r>
            <a:r>
              <a:rPr lang="ru-RU" sz="1700" smtClean="0"/>
              <a:t>(кислород) – 21-24%;</a:t>
            </a:r>
          </a:p>
          <a:p>
            <a:pPr>
              <a:lnSpc>
                <a:spcPct val="80000"/>
              </a:lnSpc>
            </a:pPr>
            <a:r>
              <a:rPr lang="ru-RU" sz="1700" smtClean="0"/>
              <a:t> </a:t>
            </a:r>
            <a:r>
              <a:rPr lang="ru-RU" sz="1700" b="1" smtClean="0"/>
              <a:t>N </a:t>
            </a:r>
            <a:r>
              <a:rPr lang="ru-RU" sz="1700" smtClean="0"/>
              <a:t>(азот) – 15-17% </a:t>
            </a:r>
            <a:r>
              <a:rPr lang="ru-RU" sz="1700" b="1" smtClean="0"/>
              <a:t>(≈ 16%</a:t>
            </a:r>
            <a:r>
              <a:rPr lang="ru-RU" sz="1700" smtClean="0"/>
              <a:t>);</a:t>
            </a:r>
          </a:p>
          <a:p>
            <a:pPr>
              <a:lnSpc>
                <a:spcPct val="80000"/>
              </a:lnSpc>
            </a:pPr>
            <a:r>
              <a:rPr lang="ru-RU" sz="1700" b="1" smtClean="0"/>
              <a:t>Н </a:t>
            </a:r>
            <a:r>
              <a:rPr lang="ru-RU" sz="1700" smtClean="0"/>
              <a:t>(водород) – 6-8%; </a:t>
            </a:r>
          </a:p>
          <a:p>
            <a:pPr>
              <a:lnSpc>
                <a:spcPct val="80000"/>
              </a:lnSpc>
            </a:pPr>
            <a:r>
              <a:rPr lang="ru-RU" sz="1700" b="1" smtClean="0"/>
              <a:t>S </a:t>
            </a:r>
            <a:r>
              <a:rPr lang="ru-RU" sz="1700" smtClean="0"/>
              <a:t>(сера)– 0-2%.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700" smtClean="0"/>
              <a:t>Азот - это постоянный компонент белков и по его количеству можно определить содержание белка в тканях.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7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700" smtClean="0"/>
              <a:t>Содержание белков в органах человека составляет в среднем 18-20%  массы ткани.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700" smtClean="0"/>
              <a:t>В пересчете на сухой остаток - мышцы – до 80%, сердце – 60%, печень – 72%, легкие , селезенка – 82 – 84%.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4859338" y="0"/>
            <a:ext cx="3960812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Аминокислоты- мономеры белка</a:t>
            </a: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4859338" y="765175"/>
            <a:ext cx="4033837" cy="142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 состав большинства белков входят 20 разных аминокислот.</a:t>
            </a:r>
          </a:p>
          <a:p>
            <a:pPr algn="ctr"/>
            <a:r>
              <a:rPr lang="ru-RU" sz="1600" i="1"/>
              <a:t>Как из 33 букв алфавита мы можем составить бесконечное число слов, так из 20 аминокислот – бесконечное множество белков. В организме человека насчитывается до 100 000 белков.</a:t>
            </a:r>
          </a:p>
          <a:p>
            <a:pPr algn="ctr"/>
            <a:endParaRPr lang="ru-RU" sz="1600" i="1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5057775"/>
            <a:ext cx="5795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8313" y="5589588"/>
            <a:ext cx="3090862" cy="58102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Образование пептидной связи</a:t>
            </a:r>
          </a:p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700338" y="6165850"/>
            <a:ext cx="71913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418" name="Picture 10" descr="slide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133600"/>
            <a:ext cx="3960812" cy="297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6" name="Picture 4" descr="molekula-aminokislo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84313"/>
            <a:ext cx="8424862" cy="5135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40" name="Picture 4" descr="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825" y="628650"/>
            <a:ext cx="939165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mtClean="0"/>
              <a:t>Аминокислоты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4040188" cy="5762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/>
              <a:t>З</a:t>
            </a:r>
            <a:r>
              <a:rPr lang="ru-RU" sz="3600" dirty="0" smtClean="0"/>
              <a:t>аменимые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850" y="1628775"/>
            <a:ext cx="4173538" cy="475297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sz="2200" smtClean="0"/>
              <a:t>Заменимые аминокислоты </a:t>
            </a:r>
            <a:r>
              <a:rPr lang="ru-RU" sz="2200" u="sng" smtClean="0"/>
              <a:t>могут синтезироваться в организме. </a:t>
            </a:r>
          </a:p>
          <a:p>
            <a:pPr marL="0" indent="0">
              <a:buFontTx/>
              <a:buNone/>
            </a:pPr>
            <a:r>
              <a:rPr lang="ru-RU" sz="2200" smtClean="0"/>
              <a:t>Потребность организма осуществляется за счет поступления белков пищи.</a:t>
            </a:r>
          </a:p>
          <a:p>
            <a:pPr marL="0" indent="0">
              <a:buFontTx/>
              <a:buNone/>
            </a:pPr>
            <a:r>
              <a:rPr lang="ru-RU" sz="2200" smtClean="0"/>
              <a:t>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9700" y="1052513"/>
            <a:ext cx="3467100" cy="5762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 smtClean="0"/>
              <a:t>Незаменимые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57338"/>
            <a:ext cx="4319588" cy="5040312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Незаменимыми для взрослого здорового человека являются 8 аминокислот: </a:t>
            </a:r>
            <a:r>
              <a:rPr lang="ru-RU" dirty="0" err="1"/>
              <a:t>валин</a:t>
            </a:r>
            <a:r>
              <a:rPr lang="ru-RU" dirty="0"/>
              <a:t>, изолейцин, лейцин, лизин, метионин, </a:t>
            </a:r>
            <a:r>
              <a:rPr lang="ru-RU" dirty="0" err="1"/>
              <a:t>треони́н</a:t>
            </a:r>
            <a:r>
              <a:rPr lang="ru-RU" dirty="0"/>
              <a:t>, триптофан и </a:t>
            </a:r>
            <a:r>
              <a:rPr lang="ru-RU" dirty="0" err="1" smtClean="0"/>
              <a:t>фенилалани́н</a:t>
            </a:r>
            <a:r>
              <a:rPr lang="ru-RU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детей незаменимыми также являются аргинин и гистидин</a:t>
            </a:r>
            <a:r>
              <a:rPr lang="ru-RU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/>
              <a:t>Не </a:t>
            </a:r>
            <a:r>
              <a:rPr lang="ru-RU" u="sng" dirty="0"/>
              <a:t>могут быть синтезированы в </a:t>
            </a:r>
            <a:r>
              <a:rPr lang="ru-RU" u="sng" dirty="0" smtClean="0"/>
              <a:t>организме.</a:t>
            </a:r>
            <a:endParaRPr lang="ru-RU" u="sng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latin typeface="Arial" charset="0"/>
                <a:cs typeface="Arial" charset="0"/>
              </a:rPr>
              <a:t>Аминокислота- амфотерное соединение</a:t>
            </a:r>
          </a:p>
        </p:txBody>
      </p:sp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5214938" y="1600200"/>
            <a:ext cx="3471862" cy="4525963"/>
          </a:xfrm>
        </p:spPr>
        <p:txBody>
          <a:bodyPr/>
          <a:lstStyle/>
          <a:p>
            <a:pPr marL="273050" indent="-273050"/>
            <a:r>
              <a:rPr lang="ru-RU" sz="1400" b="1" smtClean="0">
                <a:latin typeface="Arial" charset="0"/>
                <a:cs typeface="Arial" charset="0"/>
              </a:rPr>
              <a:t>Первичная структура</a:t>
            </a:r>
            <a:r>
              <a:rPr lang="ru-RU" sz="1400" smtClean="0">
                <a:latin typeface="Arial" charset="0"/>
                <a:cs typeface="Arial" charset="0"/>
              </a:rPr>
              <a:t> - определенная последовательность аминокислотных остатков в полипептидной цепи. Связи между аминокислотами </a:t>
            </a:r>
            <a:r>
              <a:rPr lang="ru-RU" sz="1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пептидные</a:t>
            </a:r>
            <a:r>
              <a:rPr lang="ru-RU" sz="1400" smtClean="0">
                <a:latin typeface="Arial" charset="0"/>
                <a:cs typeface="Arial" charset="0"/>
              </a:rPr>
              <a:t>, а следовательно очень </a:t>
            </a:r>
            <a:r>
              <a:rPr lang="ru-RU" sz="1400" u="sng" smtClean="0">
                <a:latin typeface="Arial" charset="0"/>
                <a:cs typeface="Arial" charset="0"/>
              </a:rPr>
              <a:t>прочные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133600"/>
            <a:ext cx="3384550" cy="2376488"/>
          </a:xfrm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0" y="4365625"/>
            <a:ext cx="3635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en-US"/>
              <a:t>NH 3-     </a:t>
            </a:r>
            <a:r>
              <a:rPr lang="ru-RU"/>
              <a:t>АМИНОГРУППА</a:t>
            </a:r>
          </a:p>
          <a:p>
            <a:pPr algn="r">
              <a:buFont typeface="Arial" charset="0"/>
              <a:buNone/>
            </a:pPr>
            <a:r>
              <a:rPr lang="ru-RU"/>
              <a:t>(свойства основания</a:t>
            </a:r>
          </a:p>
        </p:txBody>
      </p:sp>
      <p:sp>
        <p:nvSpPr>
          <p:cNvPr id="19461" name="Прямоугольник 6"/>
          <p:cNvSpPr>
            <a:spLocks noChangeArrowheads="1"/>
          </p:cNvSpPr>
          <p:nvPr/>
        </p:nvSpPr>
        <p:spPr bwMode="auto">
          <a:xfrm>
            <a:off x="395288" y="5013325"/>
            <a:ext cx="3529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  - COOH  </a:t>
            </a:r>
            <a:r>
              <a:rPr lang="ru-RU"/>
              <a:t>КАРБОКСИЛЬНАЯ ГРУППА</a:t>
            </a:r>
          </a:p>
          <a:p>
            <a:pPr algn="r"/>
            <a:r>
              <a:rPr lang="ru-RU"/>
              <a:t>(свойства кислот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5292725" y="333375"/>
            <a:ext cx="338296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Первичная структура белков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068638"/>
            <a:ext cx="50038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4" name="Picture 4" descr="slide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551363" cy="715963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Вторичная структура-белка</a:t>
            </a:r>
          </a:p>
        </p:txBody>
      </p:sp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3743325" cy="4525963"/>
          </a:xfrm>
        </p:spPr>
        <p:txBody>
          <a:bodyPr/>
          <a:lstStyle/>
          <a:p>
            <a:pPr marL="273050" indent="-273050"/>
            <a:r>
              <a:rPr lang="ru-RU" sz="1600" b="1" smtClean="0">
                <a:latin typeface="Arial" charset="0"/>
                <a:cs typeface="Arial" charset="0"/>
              </a:rPr>
              <a:t>Вторичная структура</a:t>
            </a:r>
            <a:r>
              <a:rPr lang="ru-RU" sz="1600" smtClean="0">
                <a:latin typeface="Arial" charset="0"/>
                <a:cs typeface="Arial" charset="0"/>
              </a:rPr>
              <a:t> - конформация полипептидной цепи, закрепленная множеством </a:t>
            </a:r>
            <a:r>
              <a:rPr lang="ru-RU" sz="1600" b="1" smtClean="0">
                <a:solidFill>
                  <a:srgbClr val="FF3300"/>
                </a:solidFill>
                <a:latin typeface="Arial" charset="0"/>
                <a:cs typeface="Arial" charset="0"/>
              </a:rPr>
              <a:t>водородных</a:t>
            </a:r>
            <a:r>
              <a:rPr lang="ru-RU" sz="1600" smtClean="0">
                <a:latin typeface="Arial" charset="0"/>
                <a:cs typeface="Arial" charset="0"/>
              </a:rPr>
              <a:t> связей между группами N-H и С=О.</a:t>
            </a:r>
            <a:r>
              <a:rPr lang="ru-RU" sz="120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068638"/>
            <a:ext cx="19431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141663"/>
            <a:ext cx="13684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3cb1dfd24ed48c8c2e5981351fa39231-800x"/>
          <p:cNvPicPr>
            <a:picLocks noChangeAspect="1" noChangeArrowheads="1"/>
          </p:cNvPicPr>
          <p:nvPr/>
        </p:nvPicPr>
        <p:blipFill>
          <a:blip r:embed="rId4" cstate="print"/>
          <a:srcRect l="9448" t="12599"/>
          <a:stretch>
            <a:fillRect/>
          </a:stretch>
        </p:blipFill>
        <p:spPr bwMode="auto">
          <a:xfrm>
            <a:off x="3779838" y="1252538"/>
            <a:ext cx="5364162" cy="388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755650" y="404813"/>
            <a:ext cx="3989388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Третичная структура белка</a:t>
            </a:r>
          </a:p>
        </p:txBody>
      </p:sp>
      <p:pic>
        <p:nvPicPr>
          <p:cNvPr id="41989" name="Picture 5" descr="screen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img-QVv_3U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691" cy="4392488"/>
          </a:xfrm>
          <a:prstGeom prst="rect">
            <a:avLst/>
          </a:prstGeom>
          <a:noFill/>
        </p:spPr>
      </p:pic>
      <p:pic>
        <p:nvPicPr>
          <p:cNvPr id="1027" name="Picture 3" descr="D:\6d6oB8d21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0233"/>
            <a:ext cx="3272210" cy="2927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Наибольшая роль человека в биогенной миграции атомов состоит в</a:t>
            </a:r>
          </a:p>
          <a:p>
            <a:endParaRPr lang="ru-RU" sz="2400" dirty="0" smtClean="0"/>
          </a:p>
          <a:p>
            <a:r>
              <a:rPr lang="ru-RU" sz="2400" dirty="0" smtClean="0"/>
              <a:t>1) вовлечении в биологический круговорот химических элементов</a:t>
            </a:r>
          </a:p>
          <a:p>
            <a:r>
              <a:rPr lang="ru-RU" sz="2400" dirty="0" smtClean="0"/>
              <a:t>2) увеличении скорости круговорота воды</a:t>
            </a:r>
          </a:p>
          <a:p>
            <a:r>
              <a:rPr lang="ru-RU" sz="2400" dirty="0" smtClean="0"/>
              <a:t>3) регулировании численности растений и животных</a:t>
            </a:r>
          </a:p>
          <a:p>
            <a:r>
              <a:rPr lang="ru-RU" sz="2400" dirty="0" smtClean="0"/>
              <a:t>4) регулировании численности микроорганизмов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2" name="Picture 4" descr="slide-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686175" cy="715963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Четверичная структура белка</a:t>
            </a:r>
            <a:r>
              <a:rPr lang="ru-RU" sz="320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140200" y="549275"/>
            <a:ext cx="3960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Денатурация белка</a:t>
            </a: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5076825" y="1700213"/>
            <a:ext cx="3455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</a:p>
          <a:p>
            <a:pPr algn="ctr">
              <a:buFont typeface="Arial" charset="0"/>
              <a:buNone/>
            </a:pPr>
            <a:endParaRPr lang="ru-RU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508500"/>
            <a:ext cx="1944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Прямоугольник 8"/>
          <p:cNvSpPr>
            <a:spLocks noChangeArrowheads="1"/>
          </p:cNvSpPr>
          <p:nvPr/>
        </p:nvSpPr>
        <p:spPr bwMode="auto">
          <a:xfrm>
            <a:off x="5076825" y="2967038"/>
            <a:ext cx="1781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/>
              <a:t>после устранения воздействия денатурирующего агента белок восстанавливает свою активность.</a:t>
            </a:r>
          </a:p>
        </p:txBody>
      </p:sp>
      <p:sp>
        <p:nvSpPr>
          <p:cNvPr id="21512" name="Прямоугольник 9"/>
          <p:cNvSpPr>
            <a:spLocks noChangeArrowheads="1"/>
          </p:cNvSpPr>
          <p:nvPr/>
        </p:nvSpPr>
        <p:spPr bwMode="auto">
          <a:xfrm>
            <a:off x="5580063" y="2636838"/>
            <a:ext cx="2736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ренатурация</a:t>
            </a:r>
          </a:p>
        </p:txBody>
      </p:sp>
      <p:sp>
        <p:nvSpPr>
          <p:cNvPr id="21513" name="Прямоугольник 10"/>
          <p:cNvSpPr>
            <a:spLocks noChangeArrowheads="1"/>
          </p:cNvSpPr>
          <p:nvPr/>
        </p:nvSpPr>
        <p:spPr bwMode="auto">
          <a:xfrm>
            <a:off x="5076825" y="1628775"/>
            <a:ext cx="3671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Денатурация белков – это потеря белками их биологических свойств (каталитических, транспортных и т.д.) вследствие изменения структуры белковой молекулы</a:t>
            </a:r>
          </a:p>
        </p:txBody>
      </p:sp>
      <p:pic>
        <p:nvPicPr>
          <p:cNvPr id="21515" name="Picture 11" descr="slide8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3792537" cy="936625"/>
          </a:xfrm>
        </p:spPr>
        <p:txBody>
          <a:bodyPr/>
          <a:lstStyle/>
          <a:p>
            <a:r>
              <a:rPr lang="ru-RU" sz="2400" smtClean="0">
                <a:latin typeface="Arial" charset="0"/>
                <a:cs typeface="Arial" charset="0"/>
              </a:rPr>
              <a:t>История открытия белков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3471862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1200" smtClean="0">
                <a:latin typeface="Arial" charset="0"/>
                <a:cs typeface="Arial" charset="0"/>
              </a:rPr>
              <a:t>Впервые термин белковый (albumineise) применительно ко всем жидкостям животного организма использовал, по аналогии с яичным белком, французский физиолог Ф. Кене в 1747 г., и именно в таком толковании термин вошел в 1751 г. в «Энциклопедию» .Дидро и Ж. Д'Аламбера</a:t>
            </a:r>
            <a:r>
              <a:rPr lang="ru-RU" sz="240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395288" y="2781300"/>
            <a:ext cx="360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800" b="1"/>
              <a:t>Джон Дальтон- английский химик</a:t>
            </a:r>
          </a:p>
          <a:p>
            <a:pPr algn="ctr">
              <a:buFont typeface="Arial" charset="0"/>
              <a:buNone/>
            </a:pPr>
            <a:r>
              <a:rPr lang="ru-RU" sz="1800" b="1"/>
              <a:t> (6 сентября 1766 — 27 июля 1844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284538"/>
            <a:ext cx="1441450" cy="1512887"/>
          </a:xfrm>
        </p:spPr>
      </p:pic>
      <p:sp>
        <p:nvSpPr>
          <p:cNvPr id="22533" name="Прямоугольник 6"/>
          <p:cNvSpPr>
            <a:spLocks noChangeArrowheads="1"/>
          </p:cNvSpPr>
          <p:nvPr/>
        </p:nvSpPr>
        <p:spPr bwMode="auto">
          <a:xfrm>
            <a:off x="1619250" y="3284538"/>
            <a:ext cx="2160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В 1803 г. дает </a:t>
            </a:r>
            <a:r>
              <a:rPr lang="ru-RU" sz="1800">
                <a:solidFill>
                  <a:srgbClr val="FF0000"/>
                </a:solidFill>
              </a:rPr>
              <a:t>первые формулы белков -</a:t>
            </a:r>
            <a:r>
              <a:rPr lang="ru-RU" sz="1800"/>
              <a:t> альбумина и желатина - как веществ, содержащих азот</a:t>
            </a:r>
          </a:p>
        </p:txBody>
      </p:sp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5435600" y="3141663"/>
            <a:ext cx="180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 </a:t>
            </a:r>
            <a:endParaRPr lang="ru-RU"/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365625"/>
            <a:ext cx="1620837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Прямоугольник 9"/>
          <p:cNvSpPr>
            <a:spLocks noChangeArrowheads="1"/>
          </p:cNvSpPr>
          <p:nvPr/>
        </p:nvSpPr>
        <p:spPr bwMode="auto">
          <a:xfrm>
            <a:off x="395288" y="4868863"/>
            <a:ext cx="266382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Жозеф Луи Гей-Люссак – французский химик (6.12.1778-9.05.1850 Проводит химические анализы белков - фибрина крови, казеина и отмечает </a:t>
            </a:r>
            <a:r>
              <a:rPr lang="ru-RU" sz="1600">
                <a:solidFill>
                  <a:srgbClr val="FF0000"/>
                </a:solidFill>
              </a:rPr>
              <a:t>сходство их элементного состава </a:t>
            </a:r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76250"/>
            <a:ext cx="1905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Прямоугольник 11"/>
          <p:cNvSpPr>
            <a:spLocks noChangeArrowheads="1"/>
          </p:cNvSpPr>
          <p:nvPr/>
        </p:nvSpPr>
        <p:spPr bwMode="auto">
          <a:xfrm>
            <a:off x="7019925" y="404813"/>
            <a:ext cx="17287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600" b="1"/>
              <a:t>Браконно  Анри –французский химик</a:t>
            </a:r>
            <a:br>
              <a:rPr lang="ru-RU" sz="1600" b="1"/>
            </a:br>
            <a:r>
              <a:rPr lang="ru-RU" sz="1600" b="1"/>
              <a:t>(29.05. 1780– 13.01.1855)</a:t>
            </a:r>
          </a:p>
        </p:txBody>
      </p:sp>
      <p:sp>
        <p:nvSpPr>
          <p:cNvPr id="22539" name="Прямоугольник 12"/>
          <p:cNvSpPr>
            <a:spLocks noChangeArrowheads="1"/>
          </p:cNvSpPr>
          <p:nvPr/>
        </p:nvSpPr>
        <p:spPr bwMode="auto">
          <a:xfrm>
            <a:off x="5148263" y="2133600"/>
            <a:ext cx="36718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600"/>
              <a:t>Впервые </a:t>
            </a:r>
            <a:r>
              <a:rPr lang="ru-RU" sz="1600">
                <a:solidFill>
                  <a:srgbClr val="FF0000"/>
                </a:solidFill>
              </a:rPr>
              <a:t>выделил </a:t>
            </a:r>
            <a:r>
              <a:rPr lang="ru-RU" sz="1600"/>
              <a:t>(1820) из гидролизата белка </a:t>
            </a:r>
            <a:r>
              <a:rPr lang="ru-RU" sz="1600">
                <a:solidFill>
                  <a:srgbClr val="FF0000"/>
                </a:solidFill>
              </a:rPr>
              <a:t>аминокислоты </a:t>
            </a:r>
            <a:r>
              <a:rPr lang="ru-RU" sz="1600"/>
              <a:t>глицин и лейцин.</a:t>
            </a:r>
          </a:p>
        </p:txBody>
      </p:sp>
      <p:sp>
        <p:nvSpPr>
          <p:cNvPr id="22540" name="Прямоугольник 14"/>
          <p:cNvSpPr>
            <a:spLocks noChangeArrowheads="1"/>
          </p:cNvSpPr>
          <p:nvPr/>
        </p:nvSpPr>
        <p:spPr bwMode="auto">
          <a:xfrm>
            <a:off x="5292725" y="2997200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 </a:t>
            </a:r>
            <a:endParaRPr lang="ru-RU" sz="1400" b="1"/>
          </a:p>
        </p:txBody>
      </p:sp>
      <p:sp>
        <p:nvSpPr>
          <p:cNvPr id="22541" name="Прямоугольник 15"/>
          <p:cNvSpPr>
            <a:spLocks noChangeArrowheads="1"/>
          </p:cNvSpPr>
          <p:nvPr/>
        </p:nvSpPr>
        <p:spPr bwMode="auto">
          <a:xfrm>
            <a:off x="5076825" y="4221163"/>
            <a:ext cx="38163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/>
              <a:t> </a:t>
            </a:r>
          </a:p>
          <a:p>
            <a:pPr algn="ctr">
              <a:buFont typeface="Arial" charset="0"/>
              <a:buNone/>
            </a:pPr>
            <a:endParaRPr lang="ru-RU"/>
          </a:p>
        </p:txBody>
      </p:sp>
      <p:pic>
        <p:nvPicPr>
          <p:cNvPr id="225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2565400"/>
            <a:ext cx="1655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Прямоугольник 16"/>
          <p:cNvSpPr>
            <a:spLocks noChangeArrowheads="1"/>
          </p:cNvSpPr>
          <p:nvPr/>
        </p:nvSpPr>
        <p:spPr bwMode="auto">
          <a:xfrm>
            <a:off x="6732588" y="2708275"/>
            <a:ext cx="172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Геррит Ян Мульдер </a:t>
            </a:r>
          </a:p>
        </p:txBody>
      </p:sp>
      <p:sp>
        <p:nvSpPr>
          <p:cNvPr id="22544" name="Прямоугольник 17"/>
          <p:cNvSpPr>
            <a:spLocks noChangeArrowheads="1"/>
          </p:cNvSpPr>
          <p:nvPr/>
        </p:nvSpPr>
        <p:spPr bwMode="auto">
          <a:xfrm>
            <a:off x="5292725" y="4149725"/>
            <a:ext cx="2951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Голландский химик — органик, который </a:t>
            </a:r>
            <a:r>
              <a:rPr lang="ru-RU" sz="1800">
                <a:solidFill>
                  <a:srgbClr val="FF0000"/>
                </a:solidFill>
              </a:rPr>
              <a:t>описал химический состав белков</a:t>
            </a:r>
            <a:r>
              <a:rPr lang="ru-RU" sz="1800"/>
              <a:t>. </a:t>
            </a:r>
          </a:p>
        </p:txBody>
      </p:sp>
      <p:pic>
        <p:nvPicPr>
          <p:cNvPr id="2254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4868863"/>
            <a:ext cx="14398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Прямоугольник 19"/>
          <p:cNvSpPr>
            <a:spLocks noChangeArrowheads="1"/>
          </p:cNvSpPr>
          <p:nvPr/>
        </p:nvSpPr>
        <p:spPr bwMode="auto">
          <a:xfrm>
            <a:off x="5076825" y="4868863"/>
            <a:ext cx="2087563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100"/>
              <a:t>Удостоен в 1910 году Нобелевской премии </a:t>
            </a:r>
            <a:r>
              <a:rPr lang="ru-RU" sz="1600"/>
              <a:t>по физиологии и медицине за создание одной из первых теорий строения белков. высказал предположение, что аминокислоты служат «строительными блоками» при синтезе белков.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79388" y="428625"/>
            <a:ext cx="3863975" cy="1143000"/>
          </a:xfrm>
        </p:spPr>
        <p:txBody>
          <a:bodyPr/>
          <a:lstStyle/>
          <a:p>
            <a:r>
              <a:rPr lang="ru-RU" sz="2000" smtClean="0">
                <a:latin typeface="Arial" charset="0"/>
                <a:cs typeface="Arial" charset="0"/>
              </a:rPr>
              <a:t>История открытия белков</a:t>
            </a:r>
            <a:endParaRPr lang="ru-RU" sz="2000" smtClean="0"/>
          </a:p>
        </p:txBody>
      </p:sp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63" cy="3629025"/>
          </a:xfrm>
        </p:spPr>
        <p:txBody>
          <a:bodyPr/>
          <a:lstStyle/>
          <a:p>
            <a:pPr algn="ctr"/>
            <a:r>
              <a:rPr lang="ru-RU" sz="1600" b="1" smtClean="0">
                <a:latin typeface="Arial" charset="0"/>
                <a:cs typeface="Arial" charset="0"/>
              </a:rPr>
              <a:t>Данилевский Александр Яковлевич – русский биохимик</a:t>
            </a:r>
            <a:endParaRPr lang="ru-RU" sz="1600" smtClean="0">
              <a:latin typeface="Arial" charset="0"/>
              <a:cs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2492375"/>
            <a:ext cx="1944688" cy="165735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1838–1923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Автор теории полипептидного строения белков</a:t>
            </a:r>
          </a:p>
          <a:p>
            <a:pPr>
              <a:defRPr/>
            </a:pPr>
            <a:endParaRPr lang="ru-RU" sz="1600" b="1" dirty="0" smtClean="0"/>
          </a:p>
          <a:p>
            <a:pPr>
              <a:buFont typeface="Arial" charset="0"/>
              <a:buNone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ЛЮБАВИН Николай Николаевич – русский химик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133600"/>
            <a:ext cx="153511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860800"/>
            <a:ext cx="130175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395288" y="5589588"/>
            <a:ext cx="3671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Разработал способ синтеза аминокислот </a:t>
            </a:r>
          </a:p>
        </p:txBody>
      </p:sp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5724525" y="692150"/>
            <a:ext cx="2808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Лайнус Карл Полинг – американский химик</a:t>
            </a:r>
          </a:p>
        </p:txBody>
      </p:sp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268413"/>
            <a:ext cx="15271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Прямоугольник 9"/>
          <p:cNvSpPr>
            <a:spLocks noChangeArrowheads="1"/>
          </p:cNvSpPr>
          <p:nvPr/>
        </p:nvSpPr>
        <p:spPr bwMode="auto">
          <a:xfrm>
            <a:off x="6875463" y="1484313"/>
            <a:ext cx="1873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Первый учёный, который смог успешно предсказать вторичную структуру белков</a:t>
            </a:r>
          </a:p>
        </p:txBody>
      </p:sp>
      <p:sp>
        <p:nvSpPr>
          <p:cNvPr id="23562" name="Прямоугольник 10"/>
          <p:cNvSpPr>
            <a:spLocks noChangeArrowheads="1"/>
          </p:cNvSpPr>
          <p:nvPr/>
        </p:nvSpPr>
        <p:spPr bwMode="auto">
          <a:xfrm>
            <a:off x="5148263" y="3500438"/>
            <a:ext cx="34559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Фредерик Сенгер</a:t>
            </a:r>
            <a:r>
              <a:rPr lang="ru-RU"/>
              <a:t>- английский биохимик</a:t>
            </a:r>
          </a:p>
        </p:txBody>
      </p:sp>
      <p:pic>
        <p:nvPicPr>
          <p:cNvPr id="2356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4292600"/>
            <a:ext cx="181768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Прямоугольник 12"/>
          <p:cNvSpPr>
            <a:spLocks noChangeArrowheads="1"/>
          </p:cNvSpPr>
          <p:nvPr/>
        </p:nvSpPr>
        <p:spPr bwMode="auto">
          <a:xfrm>
            <a:off x="4932363" y="4076700"/>
            <a:ext cx="19256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1800"/>
              <a:t>Дважды лауреат Нобелевской премии по химии:</a:t>
            </a:r>
          </a:p>
          <a:p>
            <a:pPr algn="ctr">
              <a:buFont typeface="Arial" charset="0"/>
              <a:buNone/>
            </a:pPr>
            <a:r>
              <a:rPr lang="ru-RU" sz="1800"/>
              <a:t>1958- «за работы по определению структур белков, особенно инсулина»,</a:t>
            </a:r>
          </a:p>
          <a:p>
            <a:pPr algn="ctr">
              <a:buFont typeface="Arial" charset="0"/>
              <a:buNone/>
            </a:pPr>
            <a:r>
              <a:rPr lang="ru-RU" sz="1800"/>
              <a:t> 1980-  «за вклад в установлении основных последовательностей в нуклеиновых кислотах»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/>
              <a:t>Структурная (строительная) функция</a:t>
            </a:r>
            <a:br>
              <a:rPr lang="ru-RU" sz="4000" b="1" smtClean="0"/>
            </a:br>
            <a:endParaRPr lang="ru-RU" sz="4000" smtClean="0"/>
          </a:p>
        </p:txBody>
      </p:sp>
      <p:sp>
        <p:nvSpPr>
          <p:cNvPr id="26626" name="Объект 2"/>
          <p:cNvSpPr>
            <a:spLocks noGrp="1"/>
          </p:cNvSpPr>
          <p:nvPr>
            <p:ph sz="half" idx="1"/>
          </p:nvPr>
        </p:nvSpPr>
        <p:spPr>
          <a:xfrm>
            <a:off x="4538663" y="5732463"/>
            <a:ext cx="4354512" cy="936625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26627" name="Объект 3"/>
          <p:cNvSpPr>
            <a:spLocks noGrp="1"/>
          </p:cNvSpPr>
          <p:nvPr>
            <p:ph sz="half" idx="2"/>
          </p:nvPr>
        </p:nvSpPr>
        <p:spPr>
          <a:xfrm>
            <a:off x="468313" y="1989138"/>
            <a:ext cx="7643812" cy="1368425"/>
          </a:xfrm>
        </p:spPr>
        <p:txBody>
          <a:bodyPr/>
          <a:lstStyle/>
          <a:p>
            <a:r>
              <a:rPr lang="ru-RU" sz="1400" smtClean="0">
                <a:latin typeface="Arial" charset="0"/>
                <a:cs typeface="Arial" charset="0"/>
              </a:rPr>
              <a:t>Структурные белки цитоскелета, как своего рода арматура, придают форму клеткам и многим органоидам и участвуют в изменении формы клеток. </a:t>
            </a:r>
          </a:p>
          <a:p>
            <a:r>
              <a:rPr lang="ru-RU" sz="1400" smtClean="0">
                <a:latin typeface="Arial" charset="0"/>
                <a:cs typeface="Arial" charset="0"/>
              </a:rPr>
              <a:t>Коллаген и эластин — основные компоненты межклеточного вещества соединительной ткани (например, хряща), а из другого структурного белка кератина состоят волосы, ногти, перья птиц и некоторые раковины.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933825"/>
            <a:ext cx="3095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4"/>
          <p:cNvSpPr>
            <a:spLocks noChangeArrowheads="1"/>
          </p:cNvSpPr>
          <p:nvPr/>
        </p:nvSpPr>
        <p:spPr bwMode="auto">
          <a:xfrm>
            <a:off x="319088" y="5876925"/>
            <a:ext cx="3851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pic>
        <p:nvPicPr>
          <p:cNvPr id="26632" name="Picture 8" descr="2a1343e5612f7c59871768d81a33b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164013" cy="312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755650" y="836613"/>
            <a:ext cx="7356475" cy="647700"/>
          </a:xfrm>
        </p:spPr>
        <p:txBody>
          <a:bodyPr/>
          <a:lstStyle/>
          <a:p>
            <a:r>
              <a:rPr lang="ru-RU" sz="3200" b="1" smtClean="0"/>
              <a:t>Транспортная функция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smtClean="0"/>
          </a:p>
        </p:txBody>
      </p:sp>
      <p:sp>
        <p:nvSpPr>
          <p:cNvPr id="27650" name="Объект 3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8532813" cy="59769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600" smtClean="0">
                <a:latin typeface="Arial" charset="0"/>
                <a:cs typeface="Arial" charset="0"/>
              </a:rPr>
              <a:t>Транспортный белок </a:t>
            </a:r>
            <a:r>
              <a:rPr lang="ru-RU" sz="2600" b="1" smtClean="0">
                <a:latin typeface="Arial" charset="0"/>
                <a:cs typeface="Arial" charset="0"/>
              </a:rPr>
              <a:t>гемоглобин</a:t>
            </a:r>
            <a:r>
              <a:rPr lang="ru-RU" sz="2600" smtClean="0">
                <a:latin typeface="Arial" charset="0"/>
                <a:cs typeface="Arial" charset="0"/>
              </a:rPr>
              <a:t> переносит кислород из лёгких к остальным тканям и углекислый газ от тканей к лёгким, а также гомологичные ему белки, найденные во всех царствах живых организмов</a:t>
            </a:r>
            <a:r>
              <a:rPr lang="ru-RU" smtClean="0"/>
              <a:t>.</a:t>
            </a:r>
          </a:p>
          <a:p>
            <a:pPr marL="0" indent="0">
              <a:buFontTx/>
              <a:buNone/>
            </a:pPr>
            <a:r>
              <a:rPr lang="ru-RU" smtClean="0"/>
              <a:t> .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716338"/>
            <a:ext cx="25209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2238" y="3800475"/>
            <a:ext cx="28813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/>
              <a:t>Защитная функция</a:t>
            </a:r>
            <a:endParaRPr lang="ru-RU" sz="320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67288" y="188913"/>
            <a:ext cx="4176712" cy="43926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b="1" smtClean="0"/>
              <a:t>Химическая защита. </a:t>
            </a:r>
            <a:r>
              <a:rPr lang="ru-RU" sz="2000" smtClean="0"/>
              <a:t>Связывание токсинов белковыми молекулами может обеспечивать их детоксикацию.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Особенно важную роль в детоксикации у человека играют ферменты печени, расщепляющие яды или переводящие их в растворимую форму, что способствует их быстрому выведению из организма.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Фибрин и тромбин белки свертывания крови. </a:t>
            </a:r>
          </a:p>
        </p:txBody>
      </p:sp>
      <p:sp>
        <p:nvSpPr>
          <p:cNvPr id="28678" name="Прямоугольник 6"/>
          <p:cNvSpPr>
            <a:spLocks noChangeArrowheads="1"/>
          </p:cNvSpPr>
          <p:nvPr/>
        </p:nvSpPr>
        <p:spPr bwMode="auto">
          <a:xfrm>
            <a:off x="395288" y="1341438"/>
            <a:ext cx="38893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3600" b="1" dirty="0"/>
              <a:t>Иммунная защита.</a:t>
            </a:r>
          </a:p>
          <a:p>
            <a:pPr algn="ctr">
              <a:buFont typeface="Arial" charset="0"/>
              <a:buChar char="•"/>
            </a:pPr>
            <a:r>
              <a:rPr lang="ru-RU" sz="3600" dirty="0"/>
              <a:t>Белки, входящие в состав крови и других биологических жидкостей, участвуют в защитном ответе организма. </a:t>
            </a:r>
          </a:p>
          <a:p>
            <a:pPr algn="ctr">
              <a:buFont typeface="Arial" charset="0"/>
              <a:buChar char="•"/>
            </a:pPr>
            <a:r>
              <a:rPr lang="ru-RU" sz="3600" dirty="0"/>
              <a:t>Антитело – белок</a:t>
            </a:r>
          </a:p>
          <a:p>
            <a:pPr algn="ctr">
              <a:buFont typeface="Arial" charset="0"/>
              <a:buNone/>
            </a:pPr>
            <a:endParaRPr lang="ru-RU" sz="3600" dirty="0"/>
          </a:p>
          <a:p>
            <a:pPr algn="ctr">
              <a:buFont typeface="Arial" charset="0"/>
              <a:buChar char="•"/>
            </a:pPr>
            <a:r>
              <a:rPr lang="ru-RU" sz="3600" dirty="0" err="1"/>
              <a:t>Агглютиногены</a:t>
            </a:r>
            <a:r>
              <a:rPr lang="ru-RU" sz="3600" dirty="0"/>
              <a:t> и агглютинины – </a:t>
            </a:r>
            <a:r>
              <a:rPr lang="ru-RU" sz="3600" dirty="0" smtClean="0"/>
              <a:t>белки</a:t>
            </a:r>
          </a:p>
          <a:p>
            <a:pPr algn="ctr">
              <a:buFont typeface="Arial" charset="0"/>
              <a:buChar char="•"/>
            </a:pPr>
            <a:r>
              <a:rPr lang="ru-RU" sz="3600" dirty="0" smtClean="0"/>
              <a:t>Фибрин</a:t>
            </a:r>
          </a:p>
          <a:p>
            <a:pPr algn="ctr"/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28680" name="Picture 8" descr="3CRV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250" y="3789363"/>
            <a:ext cx="3841750" cy="287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15963"/>
          </a:xfrm>
        </p:spPr>
        <p:txBody>
          <a:bodyPr/>
          <a:lstStyle/>
          <a:p>
            <a:r>
              <a:rPr lang="ru-RU" sz="3200" smtClean="0"/>
              <a:t>Энергетическая функция</a:t>
            </a:r>
          </a:p>
        </p:txBody>
      </p:sp>
      <p:sp>
        <p:nvSpPr>
          <p:cNvPr id="29698" name="Содержимое 3"/>
          <p:cNvSpPr>
            <a:spLocks noGrp="1"/>
          </p:cNvSpPr>
          <p:nvPr>
            <p:ph sz="half" idx="2"/>
          </p:nvPr>
        </p:nvSpPr>
        <p:spPr>
          <a:xfrm>
            <a:off x="179388" y="692150"/>
            <a:ext cx="8064500" cy="4267200"/>
          </a:xfrm>
        </p:spPr>
        <p:txBody>
          <a:bodyPr/>
          <a:lstStyle/>
          <a:p>
            <a:r>
              <a:rPr lang="ru-RU" sz="2000" smtClean="0"/>
              <a:t>Сначала белки распадаются до аминокислот, а затем до конечных продуктов — воды, углекислого газа и аммиака. </a:t>
            </a:r>
            <a:r>
              <a:rPr lang="ru-RU" sz="1600" i="1" smtClean="0"/>
              <a:t>Однако в качестве источника энергии белки используются только тогда, когда другие источники (углеводы и жиры) израсходованы.</a:t>
            </a:r>
          </a:p>
          <a:p>
            <a:endParaRPr lang="ru-RU" sz="1600" i="1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989138"/>
            <a:ext cx="4192587" cy="4248150"/>
          </a:xfrm>
        </p:spPr>
      </p:pic>
      <p:pic>
        <p:nvPicPr>
          <p:cNvPr id="29701" name="Picture 5" descr="slide-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060575"/>
            <a:ext cx="4787900" cy="358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Каталитическая (ферментативная) функция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4267200"/>
          </a:xfrm>
        </p:spPr>
        <p:txBody>
          <a:bodyPr/>
          <a:lstStyle/>
          <a:p>
            <a:r>
              <a:rPr lang="ru-RU" sz="2400" smtClean="0"/>
              <a:t>Все ферменты – белки (катализируют протекание в организме химические реакции)</a:t>
            </a:r>
          </a:p>
          <a:p>
            <a:r>
              <a:rPr lang="ru-RU" sz="2000" i="1" smtClean="0"/>
              <a:t>Каталаза</a:t>
            </a:r>
          </a:p>
          <a:p>
            <a:r>
              <a:rPr lang="ru-RU" sz="2000" i="1" smtClean="0"/>
              <a:t>Липаза</a:t>
            </a:r>
          </a:p>
          <a:p>
            <a:r>
              <a:rPr lang="ru-RU" sz="2000" i="1" smtClean="0"/>
              <a:t>Трипсин</a:t>
            </a:r>
          </a:p>
          <a:p>
            <a:r>
              <a:rPr lang="ru-RU" sz="2000" i="1" smtClean="0"/>
              <a:t>Нуклеаза</a:t>
            </a:r>
          </a:p>
          <a:p>
            <a:r>
              <a:rPr lang="ru-RU" sz="2000" i="1" smtClean="0"/>
              <a:t>Амилаза</a:t>
            </a:r>
          </a:p>
          <a:p>
            <a:endParaRPr lang="ru-RU" sz="2000" i="1" smtClean="0"/>
          </a:p>
          <a:p>
            <a:endParaRPr lang="ru-RU" smtClean="0"/>
          </a:p>
        </p:txBody>
      </p:sp>
      <p:pic>
        <p:nvPicPr>
          <p:cNvPr id="44036" name="Picture 4" descr="slide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355850"/>
            <a:ext cx="6011862" cy="450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7" name="Picture 5" descr="slide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3012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Один фермент ускоряет только один тип биохимических реакций (или одну определенную реакцию)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Возврат химических элементов (азота, углерода, фосфора) в круговорот осуществляется в основном</a:t>
            </a:r>
          </a:p>
          <a:p>
            <a:endParaRPr lang="ru-RU" sz="2400" dirty="0" smtClean="0"/>
          </a:p>
          <a:p>
            <a:r>
              <a:rPr lang="ru-RU" sz="2400" dirty="0" smtClean="0"/>
              <a:t>1) продуцентами</a:t>
            </a:r>
          </a:p>
          <a:p>
            <a:r>
              <a:rPr lang="ru-RU" sz="2400" dirty="0" smtClean="0"/>
              <a:t>2) </a:t>
            </a:r>
            <a:r>
              <a:rPr lang="ru-RU" sz="2400" dirty="0" err="1" smtClean="0"/>
              <a:t>редуцентами</a:t>
            </a:r>
            <a:endParaRPr lang="ru-RU" sz="2400" dirty="0" smtClean="0"/>
          </a:p>
          <a:p>
            <a:r>
              <a:rPr lang="ru-RU" sz="2400" dirty="0" smtClean="0"/>
              <a:t>3) промышленными предприятиями</a:t>
            </a:r>
          </a:p>
          <a:p>
            <a:r>
              <a:rPr lang="ru-RU" sz="2400" dirty="0" smtClean="0"/>
              <a:t>4) </a:t>
            </a:r>
            <a:r>
              <a:rPr lang="ru-RU" sz="2400" dirty="0" err="1" smtClean="0"/>
              <a:t>консументами</a:t>
            </a: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042988" y="908050"/>
            <a:ext cx="1008062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042988" y="2997200"/>
            <a:ext cx="1008062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042988" y="4941888"/>
            <a:ext cx="1008062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1258888" y="2060575"/>
            <a:ext cx="576262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/>
              <a:t>крахмал</a:t>
            </a: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1258888" y="4076700"/>
            <a:ext cx="576262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1258888" y="6092825"/>
            <a:ext cx="576262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2484438" y="2276475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1331913" y="1628775"/>
            <a:ext cx="431800" cy="4318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/>
              <a:t>Ф</a:t>
            </a: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1331913" y="3644900"/>
            <a:ext cx="431800" cy="4318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1763713" y="4149725"/>
            <a:ext cx="649287" cy="6477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</a:t>
            </a:r>
            <a:endParaRPr lang="ru-RU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2484438" y="393382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2555875" y="5949950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6659563" y="2997200"/>
            <a:ext cx="1008062" cy="1728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6877050" y="4149725"/>
            <a:ext cx="576263" cy="4318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 flipH="1">
            <a:off x="2268538" y="1484313"/>
            <a:ext cx="7905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3276600" y="1052513"/>
            <a:ext cx="719138" cy="647700"/>
          </a:xfrm>
          <a:prstGeom prst="octagon">
            <a:avLst>
              <a:gd name="adj" fmla="val 2928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йод</a:t>
            </a:r>
          </a:p>
        </p:txBody>
      </p:sp>
      <p:sp>
        <p:nvSpPr>
          <p:cNvPr id="52246" name="AutoShape 22"/>
          <p:cNvSpPr>
            <a:spLocks noChangeArrowheads="1"/>
          </p:cNvSpPr>
          <p:nvPr/>
        </p:nvSpPr>
        <p:spPr bwMode="auto">
          <a:xfrm>
            <a:off x="3276600" y="2852738"/>
            <a:ext cx="719138" cy="647700"/>
          </a:xfrm>
          <a:prstGeom prst="octagon">
            <a:avLst>
              <a:gd name="adj" fmla="val 2928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йод</a:t>
            </a:r>
          </a:p>
        </p:txBody>
      </p:sp>
      <p:sp>
        <p:nvSpPr>
          <p:cNvPr id="52247" name="AutoShape 23"/>
          <p:cNvSpPr>
            <a:spLocks noChangeArrowheads="1"/>
          </p:cNvSpPr>
          <p:nvPr/>
        </p:nvSpPr>
        <p:spPr bwMode="auto">
          <a:xfrm>
            <a:off x="3419475" y="4797425"/>
            <a:ext cx="719138" cy="647700"/>
          </a:xfrm>
          <a:prstGeom prst="octagon">
            <a:avLst>
              <a:gd name="adj" fmla="val 2928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йод</a:t>
            </a: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 flipH="1">
            <a:off x="2268538" y="3213100"/>
            <a:ext cx="7905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 flipH="1">
            <a:off x="2195513" y="5229225"/>
            <a:ext cx="7905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6659563" y="1052513"/>
            <a:ext cx="1008062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1" name="AutoShape 27"/>
          <p:cNvSpPr>
            <a:spLocks noChangeArrowheads="1"/>
          </p:cNvSpPr>
          <p:nvPr/>
        </p:nvSpPr>
        <p:spPr bwMode="auto">
          <a:xfrm>
            <a:off x="6875463" y="2205038"/>
            <a:ext cx="576262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6659563" y="4868863"/>
            <a:ext cx="1008062" cy="172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4" name="AutoShape 30"/>
          <p:cNvSpPr>
            <a:spLocks noChangeArrowheads="1"/>
          </p:cNvSpPr>
          <p:nvPr/>
        </p:nvSpPr>
        <p:spPr bwMode="auto">
          <a:xfrm>
            <a:off x="6877050" y="6021388"/>
            <a:ext cx="576263" cy="4318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Регуляторная (гормональная) функция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Гормоны- белки. Обеспечивают процессы происходящие в организме.</a:t>
            </a:r>
          </a:p>
          <a:p>
            <a:r>
              <a:rPr lang="ru-RU" sz="2400" i="1" smtClean="0"/>
              <a:t>Соматропин (гормон роста)</a:t>
            </a:r>
          </a:p>
          <a:p>
            <a:r>
              <a:rPr lang="ru-RU" sz="2400" i="1" smtClean="0"/>
              <a:t>Инсулин и глюкагон (гормоны регулирующие уровень сахара в крови)</a:t>
            </a:r>
          </a:p>
          <a:p>
            <a:r>
              <a:rPr lang="ru-RU" sz="2400" i="1" smtClean="0"/>
              <a:t>Тироксин (гормон обмена веществ)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Двигательная (сократительная) функция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Белки мышц обеспечивают движение (Актин и миозин)</a:t>
            </a:r>
          </a:p>
          <a:p>
            <a:r>
              <a:rPr lang="ru-RU" smtClean="0"/>
              <a:t>Белки образуют микротрубочки и обеспечивают работу веретена деления (тубулин)</a:t>
            </a:r>
          </a:p>
        </p:txBody>
      </p:sp>
      <p:pic>
        <p:nvPicPr>
          <p:cNvPr id="46084" name="Picture 4" descr="137a5cfcaf0ee7aadcdabb6c9cee124c-80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Рецепторная (сигнальная) функция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424862" cy="4267200"/>
          </a:xfrm>
        </p:spPr>
        <p:txBody>
          <a:bodyPr/>
          <a:lstStyle/>
          <a:p>
            <a:r>
              <a:rPr lang="ru-RU" sz="2800" smtClean="0"/>
              <a:t>Гликопротеины входят в состав кликокаликса.</a:t>
            </a:r>
          </a:p>
          <a:p>
            <a:r>
              <a:rPr lang="ru-RU" sz="2800" smtClean="0"/>
              <a:t>Опсин входит в состав пигментов родопсин и йодопсин (рецепторы сетчатки)</a:t>
            </a:r>
          </a:p>
        </p:txBody>
      </p:sp>
      <p:pic>
        <p:nvPicPr>
          <p:cNvPr id="47108" name="Picture 4" descr="img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3213100"/>
            <a:ext cx="6227762" cy="349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Запасающая функция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Альбумин (в яичном желтке)</a:t>
            </a:r>
          </a:p>
          <a:p>
            <a:r>
              <a:rPr lang="ru-RU" smtClean="0"/>
              <a:t>Миоглобин (запас 02 в мышцах)</a:t>
            </a:r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Найдите три ошибки в приведённом тексте. Укажите номера предложений, в которых они допущены, объясните их.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(1) Белки — это нерегулярные биополимеры, мономерами которых являются нуклеотиды. (2) Остатки мономеров соединены между собой пептидными связями. (3) Последовательность мономеров, удерживаемая этими связями, формирует первичную структуру белковой молекулы. (4) Следующая структура — вторичная, удерживается слабыми гидрофобными связями. (5) Третичная структура белка представляет собой скрученную молекулу в виде глобулы (шара). (6) Удерживается такая структура водородными связями.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                                      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0"/>
            <a:ext cx="4465638" cy="8253413"/>
          </a:xfrm>
        </p:spPr>
        <p:txBody>
          <a:bodyPr/>
          <a:lstStyle/>
          <a:p>
            <a:r>
              <a:rPr lang="ru-RU" sz="1100" smtClean="0">
                <a:latin typeface="Arial" charset="0"/>
                <a:cs typeface="Arial" charset="0"/>
              </a:rPr>
              <a:t>2 вариант.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 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1. Сколько аминокислот являются незаменимыми для человека?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 А) таких аминокислот нет;   б) 20;   в) 10;   г) 7.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2. Между какими группировками аминокислот образуется пептидная связь?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А) между карбоксильными группами соседних аминокислот;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Б) между аминогруппами соседних аминокислот;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В) между аминогруппой одной аминокислоты и карбоксильной группой другой.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Г) между аминогруппой одной аминокислоты и радикалом другой.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3. Какую структуру имеет молекула гемоглобина?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  А) первичную;   б) вторичную;    в) третичную;    г) четвертичную.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4. Первичную структуру белка поддерживают связи: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а) пептидные;   б) водородные;    в) дисульфидные;   г) гидрофобные.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5. Вторичная структура белка определяется: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а) спирализацией полипептидной цепи;       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б) пространственной конфигурацией  полипептидной цепи;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в) числом и последовательностью аминокислот спирализованной  цепи;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г). пространственной конфигурацией спирализованной  цепи.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6. Третичную структуру белка поддерживают  в основном связи: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а) ионные;   б) водородные;    в) дисульфидные;   г) гидрофобные.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7. Назовите белок, который первым был синтезирован искусственно: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 а) инсулин;     б) гемоглобин;       в) каталаза;      г) интерферон.</a:t>
            </a:r>
          </a:p>
          <a:p>
            <a:r>
              <a:rPr lang="ru-RU" sz="1100" smtClean="0">
                <a:latin typeface="Arial" charset="0"/>
                <a:cs typeface="Arial" charset="0"/>
              </a:rPr>
              <a:t> </a:t>
            </a:r>
          </a:p>
          <a:p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072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248400"/>
          </a:xfrm>
        </p:spPr>
        <p:txBody>
          <a:bodyPr/>
          <a:lstStyle/>
          <a:p>
            <a:r>
              <a:rPr lang="ru-RU" sz="4000" smtClean="0"/>
              <a:t>С</a:t>
            </a:r>
            <a:r>
              <a:rPr lang="ru-RU" sz="1100" smtClean="0"/>
              <a:t>ОСТАВ И ФУНКЦИИ БЕЛКОВ.</a:t>
            </a:r>
          </a:p>
          <a:p>
            <a:r>
              <a:rPr lang="ru-RU" sz="1100" smtClean="0"/>
              <a:t> </a:t>
            </a:r>
          </a:p>
          <a:p>
            <a:r>
              <a:rPr lang="ru-RU" sz="1100" smtClean="0"/>
              <a:t>                                           Вариант 1. </a:t>
            </a:r>
          </a:p>
          <a:p>
            <a:r>
              <a:rPr lang="ru-RU" sz="1100" smtClean="0"/>
              <a:t> </a:t>
            </a:r>
          </a:p>
          <a:p>
            <a:r>
              <a:rPr lang="ru-RU" sz="1100" smtClean="0"/>
              <a:t>1. Какие органические вещества в клетке на первом месте по массе?</a:t>
            </a:r>
          </a:p>
          <a:p>
            <a:r>
              <a:rPr lang="ru-RU" sz="1100" smtClean="0"/>
              <a:t>         А) углеводы;   б) белки;    в) липиды;    г) нуклеиновые кислоты.</a:t>
            </a:r>
          </a:p>
          <a:p>
            <a:r>
              <a:rPr lang="ru-RU" sz="1100" smtClean="0"/>
              <a:t>2. Сколько аминокислот образует все многообразие белков?</a:t>
            </a:r>
          </a:p>
          <a:p>
            <a:r>
              <a:rPr lang="ru-RU" sz="1100" smtClean="0"/>
              <a:t>  А) 170;    б) 26;       в) 20;       г) 10.</a:t>
            </a:r>
          </a:p>
          <a:p>
            <a:r>
              <a:rPr lang="ru-RU" sz="1100" smtClean="0"/>
              <a:t>3. Первичная структура определяется аминокислотными остатками:</a:t>
            </a:r>
          </a:p>
          <a:p>
            <a:r>
              <a:rPr lang="ru-RU" sz="1100" smtClean="0"/>
              <a:t> а) числом;   б) последовательностью;   в) числом и последовательностью;    г) видами.</a:t>
            </a:r>
          </a:p>
          <a:p>
            <a:r>
              <a:rPr lang="ru-RU" sz="1100" smtClean="0"/>
              <a:t>4. Вторичную структуру белка поддерживают в основном связи:</a:t>
            </a:r>
          </a:p>
          <a:p>
            <a:r>
              <a:rPr lang="ru-RU" sz="1100" smtClean="0"/>
              <a:t> а) пептидные;   б) водородные;    в) дисульфидные;   г) гидрофобные.</a:t>
            </a:r>
          </a:p>
          <a:p>
            <a:r>
              <a:rPr lang="ru-RU" sz="1100" smtClean="0"/>
              <a:t>5. Третичная  структура белка определяется:</a:t>
            </a:r>
          </a:p>
          <a:p>
            <a:r>
              <a:rPr lang="ru-RU" sz="1100" smtClean="0"/>
              <a:t> а) спирализацией полипептидной цепи;       </a:t>
            </a:r>
          </a:p>
          <a:p>
            <a:r>
              <a:rPr lang="ru-RU" sz="1100" smtClean="0"/>
              <a:t> б) пространственной конфигурацией спирализованной полипептидной цепи;</a:t>
            </a:r>
          </a:p>
          <a:p>
            <a:r>
              <a:rPr lang="ru-RU" sz="1100" smtClean="0"/>
              <a:t> в) соединением нескольких полипептидных цепей;</a:t>
            </a:r>
          </a:p>
          <a:p>
            <a:r>
              <a:rPr lang="ru-RU" sz="1100" smtClean="0"/>
              <a:t> г) спирализацией нескольких полипептидных  цепей.</a:t>
            </a:r>
          </a:p>
          <a:p>
            <a:r>
              <a:rPr lang="ru-RU" sz="1100" smtClean="0"/>
              <a:t>6. В поддержании четвертичной структуры белка не принимают участие связи:</a:t>
            </a:r>
          </a:p>
          <a:p>
            <a:r>
              <a:rPr lang="ru-RU" sz="1100" smtClean="0"/>
              <a:t> а) пептидные;     б) водородные;    в) ионные;   г) гидрофобные.</a:t>
            </a:r>
          </a:p>
          <a:p>
            <a:r>
              <a:rPr lang="ru-RU" sz="1100" smtClean="0"/>
              <a:t>7. Физико– химические и биологические свойства белка полностью определяет структура:</a:t>
            </a:r>
          </a:p>
          <a:p>
            <a:r>
              <a:rPr lang="ru-RU" sz="1100" smtClean="0"/>
              <a:t>   а) первичная;   б) вторичная;    в) третичная;    г) четвертичная.</a:t>
            </a:r>
          </a:p>
          <a:p>
            <a:r>
              <a:rPr lang="ru-RU" sz="1100" smtClean="0"/>
              <a:t>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Задания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https://www.bio-faq.ru/prtwo/prtwo048.html</a:t>
            </a:r>
            <a:endParaRPr lang="ru-RU" smtClean="0"/>
          </a:p>
          <a:p>
            <a:r>
              <a:rPr lang="ru-RU" smtClean="0">
                <a:hlinkClick r:id="rId3"/>
              </a:rPr>
              <a:t>http://biologyonline.ru/index.php/skhemy-konspekty/10-tematicheskie-testy/6-belki-zadaniya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Из предложенного списка химических элементов выберите органогены. Выберите два верных ответа из пяти и запишите цифры, под которыми они указаны.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1) кислород</a:t>
            </a:r>
          </a:p>
          <a:p>
            <a:r>
              <a:rPr lang="ru-RU" sz="2400" dirty="0" smtClean="0"/>
              <a:t>2) азот</a:t>
            </a:r>
          </a:p>
          <a:p>
            <a:r>
              <a:rPr lang="ru-RU" sz="2400" dirty="0" smtClean="0"/>
              <a:t>3) магний</a:t>
            </a:r>
          </a:p>
          <a:p>
            <a:r>
              <a:rPr lang="ru-RU" sz="2400" dirty="0" smtClean="0"/>
              <a:t>4) хлор</a:t>
            </a:r>
          </a:p>
          <a:p>
            <a:r>
              <a:rPr lang="ru-RU" sz="2400" dirty="0" smtClean="0"/>
              <a:t>5) йод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Из предложенного списка химических элементов выберите макроэлементы. Выберите два верных ответа из пяти и запишите цифры, под которыми они указаны.</a:t>
            </a:r>
          </a:p>
          <a:p>
            <a:endParaRPr lang="ru-RU" sz="2400" dirty="0" smtClean="0"/>
          </a:p>
          <a:p>
            <a:r>
              <a:rPr lang="ru-RU" sz="2400" dirty="0" smtClean="0"/>
              <a:t>1) цинк</a:t>
            </a:r>
          </a:p>
          <a:p>
            <a:r>
              <a:rPr lang="ru-RU" sz="2400" dirty="0" smtClean="0"/>
              <a:t>2) селен</a:t>
            </a:r>
          </a:p>
          <a:p>
            <a:r>
              <a:rPr lang="ru-RU" sz="2400" dirty="0" smtClean="0"/>
              <a:t>3) магний</a:t>
            </a:r>
          </a:p>
          <a:p>
            <a:r>
              <a:rPr lang="ru-RU" sz="2400" dirty="0" smtClean="0"/>
              <a:t>4) хлор</a:t>
            </a:r>
          </a:p>
          <a:p>
            <a:r>
              <a:rPr lang="ru-RU" sz="2400" dirty="0" smtClean="0"/>
              <a:t>5) йод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Все приведённые ниже химические элементы, кроме двух, являются органогенами. Определите два признака, «выпадающих» из общего списка, и запишите в ответ цифры, под которыми они указаны.</a:t>
            </a:r>
          </a:p>
          <a:p>
            <a:endParaRPr lang="ru-RU" sz="2400" dirty="0" smtClean="0"/>
          </a:p>
          <a:p>
            <a:r>
              <a:rPr lang="ru-RU" sz="2400" dirty="0" smtClean="0"/>
              <a:t>1) водород</a:t>
            </a:r>
          </a:p>
          <a:p>
            <a:r>
              <a:rPr lang="ru-RU" sz="2400" dirty="0" smtClean="0"/>
              <a:t>2) азот</a:t>
            </a:r>
          </a:p>
          <a:p>
            <a:r>
              <a:rPr lang="ru-RU" sz="2400" dirty="0" smtClean="0"/>
              <a:t>3) магний</a:t>
            </a:r>
          </a:p>
          <a:p>
            <a:r>
              <a:rPr lang="ru-RU" sz="2400" dirty="0" smtClean="0"/>
              <a:t>4) хлор</a:t>
            </a:r>
          </a:p>
          <a:p>
            <a:r>
              <a:rPr lang="ru-RU" sz="2400" dirty="0" smtClean="0"/>
              <a:t>5) кислород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6120680" cy="4267200"/>
          </a:xfrm>
        </p:spPr>
        <p:txBody>
          <a:bodyPr/>
          <a:lstStyle/>
          <a:p>
            <a:r>
              <a:rPr lang="ru-RU" sz="1800" dirty="0" smtClean="0"/>
              <a:t>Установите </a:t>
            </a:r>
            <a:r>
              <a:rPr lang="ru-RU" sz="1800" dirty="0" smtClean="0"/>
              <a:t>соответствие между особенностями круговорота химического элемента и элементом: к каждой позиции, данной в первом столбце, подберите соответствующую позицию из второго столбца.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 fontAlgn="t"/>
            <a:r>
              <a:rPr lang="ru-RU" sz="1800" dirty="0" smtClean="0"/>
              <a:t>ОСОБЕННОСТИ КРУГОВОРОТА ХИМИЧЕСКИЙ ЭЛЕМЕНТА) </a:t>
            </a:r>
            <a:endParaRPr lang="ru-RU" sz="1800" dirty="0" smtClean="0"/>
          </a:p>
          <a:p>
            <a:pPr fontAlgn="t"/>
            <a:r>
              <a:rPr lang="ru-RU" sz="1800" dirty="0" smtClean="0"/>
              <a:t>А)основной </a:t>
            </a:r>
            <a:r>
              <a:rPr lang="ru-RU" sz="1800" dirty="0" smtClean="0"/>
              <a:t>резервуар — атмосфера</a:t>
            </a:r>
          </a:p>
          <a:p>
            <a:pPr fontAlgn="t"/>
            <a:r>
              <a:rPr lang="ru-RU" sz="1800" dirty="0" smtClean="0"/>
              <a:t>Б) поглощается из атмосферы в основном бактериями</a:t>
            </a:r>
          </a:p>
          <a:p>
            <a:pPr fontAlgn="t"/>
            <a:r>
              <a:rPr lang="ru-RU" sz="1800" dirty="0" smtClean="0"/>
              <a:t>В) около 50% возвращают в атмосферу растения</a:t>
            </a:r>
          </a:p>
          <a:p>
            <a:pPr fontAlgn="t"/>
            <a:r>
              <a:rPr lang="ru-RU" sz="1800" dirty="0" smtClean="0"/>
              <a:t>Г) значительные количества накапливаются в составе осадочных пород и ископаемых</a:t>
            </a:r>
          </a:p>
          <a:p>
            <a:pPr fontAlgn="t"/>
            <a:r>
              <a:rPr lang="ru-RU" sz="1800" dirty="0" smtClean="0"/>
              <a:t>Д) поглощается растениями из почвы в виде минеральных солей</a:t>
            </a:r>
          </a:p>
          <a:p>
            <a:pPr fontAlgn="t"/>
            <a:r>
              <a:rPr lang="ru-RU" sz="1800" dirty="0" smtClean="0"/>
              <a:t>Е) не усваивается животными и растениями в молекулярном виде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2420888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 ХИМИЧЕСКИЙ </a:t>
            </a:r>
            <a:r>
              <a:rPr lang="ru-RU" dirty="0" smtClean="0"/>
              <a:t>ЭЛЕМЕНТ</a:t>
            </a:r>
          </a:p>
          <a:p>
            <a:pPr fontAlgn="t"/>
            <a:r>
              <a:rPr lang="ru-RU" dirty="0" smtClean="0"/>
              <a:t>1</a:t>
            </a:r>
            <a:r>
              <a:rPr lang="ru-RU" dirty="0" smtClean="0"/>
              <a:t>) углерод</a:t>
            </a:r>
          </a:p>
          <a:p>
            <a:pPr fontAlgn="t"/>
            <a:r>
              <a:rPr lang="ru-RU" dirty="0" smtClean="0"/>
              <a:t>2) азот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Найдите ошибки в приведённом тексте. Укажите номера предложений, в которых они допущены. Исправьте их.</a:t>
            </a:r>
          </a:p>
          <a:p>
            <a:r>
              <a:rPr lang="ru-RU" sz="2000" dirty="0" smtClean="0"/>
              <a:t>1. В составе клетки обнаружено около 80 химических элементов, входящих в периодическую таблицу Д.И. Менделеева. 2. Группу макроэлементов образуют водород, кислород, углерод, цинк, фосфор. 3. Группу микроэлементов составляют бром, азот, сера, железо, йод и другие. 4. Кальций и фосфор участвуют в формировании костной ткани. 5. Кроме того, фосфор – элемент, от которого зависит нормальная свертываемость крови. 6. Железо входит в состав гемоглобина – белка эритроцитов. 7. Калий и натрий необходимы для проведения нервных импульсов.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23813"/>
            <a:ext cx="5148262" cy="2900362"/>
          </a:xfr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61925"/>
            <a:ext cx="2952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4838" y="2719388"/>
            <a:ext cx="334168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117725"/>
            <a:ext cx="360045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4470400"/>
            <a:ext cx="30607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 13">
      <a:dk1>
        <a:srgbClr val="4D4D4D"/>
      </a:dk1>
      <a:lt1>
        <a:srgbClr val="FFFFFF"/>
      </a:lt1>
      <a:dk2>
        <a:srgbClr val="4D4D4D"/>
      </a:dk2>
      <a:lt2>
        <a:srgbClr val="F4EE00"/>
      </a:lt2>
      <a:accent1>
        <a:srgbClr val="6BC4FF"/>
      </a:accent1>
      <a:accent2>
        <a:srgbClr val="DDB72C"/>
      </a:accent2>
      <a:accent3>
        <a:srgbClr val="FFFFFF"/>
      </a:accent3>
      <a:accent4>
        <a:srgbClr val="404040"/>
      </a:accent4>
      <a:accent5>
        <a:srgbClr val="BADEFF"/>
      </a:accent5>
      <a:accent6>
        <a:srgbClr val="C8A627"/>
      </a:accent6>
      <a:hlink>
        <a:srgbClr val="0091FF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B92B2B"/>
        </a:lt2>
        <a:accent1>
          <a:srgbClr val="0095B7"/>
        </a:accent1>
        <a:accent2>
          <a:srgbClr val="FAAC8F"/>
        </a:accent2>
        <a:accent3>
          <a:srgbClr val="FFFFFF"/>
        </a:accent3>
        <a:accent4>
          <a:srgbClr val="404040"/>
        </a:accent4>
        <a:accent5>
          <a:srgbClr val="AAC8D8"/>
        </a:accent5>
        <a:accent6>
          <a:srgbClr val="E39B81"/>
        </a:accent6>
        <a:hlink>
          <a:srgbClr val="2D328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1FAA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3BAE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6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992E2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7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B962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8">
        <a:dk1>
          <a:srgbClr val="4D4D4D"/>
        </a:dk1>
        <a:lt1>
          <a:srgbClr val="FFFFFF"/>
        </a:lt1>
        <a:dk2>
          <a:srgbClr val="4D4D4D"/>
        </a:dk2>
        <a:lt2>
          <a:srgbClr val="1376BA"/>
        </a:lt2>
        <a:accent1>
          <a:srgbClr val="2091CB"/>
        </a:accent1>
        <a:accent2>
          <a:srgbClr val="2D76E4"/>
        </a:accent2>
        <a:accent3>
          <a:srgbClr val="FFFFFF"/>
        </a:accent3>
        <a:accent4>
          <a:srgbClr val="404040"/>
        </a:accent4>
        <a:accent5>
          <a:srgbClr val="ABC7E2"/>
        </a:accent5>
        <a:accent6>
          <a:srgbClr val="286ACF"/>
        </a:accent6>
        <a:hlink>
          <a:srgbClr val="813C8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9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4CD134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44BD2E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0">
        <a:dk1>
          <a:srgbClr val="4D4D4D"/>
        </a:dk1>
        <a:lt1>
          <a:srgbClr val="FFFFFF"/>
        </a:lt1>
        <a:dk2>
          <a:srgbClr val="4D4D4D"/>
        </a:dk2>
        <a:lt2>
          <a:srgbClr val="6BC4FF"/>
        </a:lt2>
        <a:accent1>
          <a:srgbClr val="F0C91D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F6E1AB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1">
        <a:dk1>
          <a:srgbClr val="4D4D4D"/>
        </a:dk1>
        <a:lt1>
          <a:srgbClr val="FFFFFF"/>
        </a:lt1>
        <a:dk2>
          <a:srgbClr val="4D4D4D"/>
        </a:dk2>
        <a:lt2>
          <a:srgbClr val="C9CF15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2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CF15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BB12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13">
        <a:dk1>
          <a:srgbClr val="4D4D4D"/>
        </a:dk1>
        <a:lt1>
          <a:srgbClr val="FFFFFF"/>
        </a:lt1>
        <a:dk2>
          <a:srgbClr val="4D4D4D"/>
        </a:dk2>
        <a:lt2>
          <a:srgbClr val="F4EE00"/>
        </a:lt2>
        <a:accent1>
          <a:srgbClr val="6BC4FF"/>
        </a:accent1>
        <a:accent2>
          <a:srgbClr val="DDB72C"/>
        </a:accent2>
        <a:accent3>
          <a:srgbClr val="FFFFFF"/>
        </a:accent3>
        <a:accent4>
          <a:srgbClr val="404040"/>
        </a:accent4>
        <a:accent5>
          <a:srgbClr val="BADEFF"/>
        </a:accent5>
        <a:accent6>
          <a:srgbClr val="C8A627"/>
        </a:accent6>
        <a:hlink>
          <a:srgbClr val="0091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691</TotalTime>
  <Words>1328</Words>
  <Application>Microsoft Office PowerPoint</Application>
  <PresentationFormat>Экран (4:3)</PresentationFormat>
  <Paragraphs>227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powerpoint-template</vt:lpstr>
      <vt:lpstr>Задания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«Строение белков» </vt:lpstr>
      <vt:lpstr>Элементарный химический состав белков</vt:lpstr>
      <vt:lpstr>Слайд 12</vt:lpstr>
      <vt:lpstr>Слайд 13</vt:lpstr>
      <vt:lpstr>Аминокислоты</vt:lpstr>
      <vt:lpstr>Аминокислота- амфотерное соединение</vt:lpstr>
      <vt:lpstr>Слайд 16</vt:lpstr>
      <vt:lpstr>Вторичная структура-белка</vt:lpstr>
      <vt:lpstr>Слайд 18</vt:lpstr>
      <vt:lpstr>Слайд 19</vt:lpstr>
      <vt:lpstr>Слайд 20</vt:lpstr>
      <vt:lpstr>Четверичная структура белка </vt:lpstr>
      <vt:lpstr>История открытия белков</vt:lpstr>
      <vt:lpstr>История открытия белков</vt:lpstr>
      <vt:lpstr>Структурная (строительная) функция </vt:lpstr>
      <vt:lpstr>Транспортная функция </vt:lpstr>
      <vt:lpstr>Защитная функция</vt:lpstr>
      <vt:lpstr>Энергетическая функция</vt:lpstr>
      <vt:lpstr>Каталитическая (ферментативная) функция </vt:lpstr>
      <vt:lpstr>Слайд 29</vt:lpstr>
      <vt:lpstr>Слайд 30</vt:lpstr>
      <vt:lpstr>Регуляторная (гормональная) функция</vt:lpstr>
      <vt:lpstr>Двигательная (сократительная) функция</vt:lpstr>
      <vt:lpstr>Рецепторная (сигнальная) функция</vt:lpstr>
      <vt:lpstr>Запасающая функция</vt:lpstr>
      <vt:lpstr>Найдите три ошибки в приведённом тексте. Укажите номера предложений, в которых они допущены, объясните их. </vt:lpstr>
      <vt:lpstr>                                      </vt:lpstr>
      <vt:lpstr>Задания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Олег</dc:creator>
  <cp:lastModifiedBy>Михаил</cp:lastModifiedBy>
  <cp:revision>28</cp:revision>
  <dcterms:created xsi:type="dcterms:W3CDTF">2012-08-03T06:03:45Z</dcterms:created>
  <dcterms:modified xsi:type="dcterms:W3CDTF">2021-09-26T14:16:24Z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266188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