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3" r:id="rId11"/>
    <p:sldId id="257" r:id="rId12"/>
    <p:sldId id="258" r:id="rId13"/>
    <p:sldId id="262" r:id="rId14"/>
    <p:sldId id="259" r:id="rId15"/>
    <p:sldId id="260" r:id="rId16"/>
    <p:sldId id="261" r:id="rId17"/>
    <p:sldId id="299" r:id="rId18"/>
    <p:sldId id="263" r:id="rId19"/>
    <p:sldId id="286" r:id="rId20"/>
    <p:sldId id="285" r:id="rId21"/>
    <p:sldId id="272" r:id="rId22"/>
    <p:sldId id="287" r:id="rId23"/>
    <p:sldId id="288" r:id="rId24"/>
    <p:sldId id="290" r:id="rId25"/>
    <p:sldId id="291" r:id="rId26"/>
    <p:sldId id="273" r:id="rId27"/>
    <p:sldId id="265" r:id="rId28"/>
    <p:sldId id="274" r:id="rId29"/>
    <p:sldId id="264" r:id="rId30"/>
    <p:sldId id="292" r:id="rId31"/>
    <p:sldId id="293" r:id="rId32"/>
    <p:sldId id="271" r:id="rId33"/>
    <p:sldId id="294" r:id="rId34"/>
    <p:sldId id="295" r:id="rId35"/>
    <p:sldId id="298" r:id="rId36"/>
    <p:sldId id="296" r:id="rId37"/>
    <p:sldId id="297" r:id="rId38"/>
    <p:sldId id="300" r:id="rId39"/>
    <p:sldId id="301" r:id="rId40"/>
  </p:sldIdLst>
  <p:sldSz cx="6858000" cy="9144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7035D6-D523-47CF-9744-043F726FE9FA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37D8D5-7E82-42F0-A6C1-E9DEB6B28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A7A364-97F3-47ED-9FDF-97E5391D60B5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8438" y="514350"/>
            <a:ext cx="19288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3B937F-91F2-4E03-91B6-5E46A23DD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Митохондрии и пластиды – полуавтономные органоиды клетки!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888BF-DF01-4987-9082-B1E6E9CE44EC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2F995-257C-4A20-B48A-CDBE6779B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EA94-8EE3-4F87-A3D5-DE0907EBB18F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499F-A069-475C-AF4B-B66F53D81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C840-F9EC-459B-AAB1-A007C45D8B9E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3FAC-B3BB-4966-A89B-2C32F0C56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6F37-C638-4A25-BF78-917C7DB4AE6F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1C1E-953A-4E1C-85D4-0AB9C4BDF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7DD0-44E6-41FB-B211-D6176AE8B5C2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A4BF-EB7E-44E5-A71F-BC4142047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6216-1CB7-445B-9E2B-20D96809C102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B9064-C502-49EE-AFF9-603B546D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C89F-21A7-46BB-920E-C781010A2ECD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1A2B-B589-4D61-B471-5D5FFB43C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44D7-82E2-4C55-B2FC-78B8969E1040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4313-6C5F-47B7-B677-A1D675130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149C-FE58-433A-8042-38D2286C6AA4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0023-7CA7-4F83-B097-B9B6367F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85DE-AC0F-4F74-95D8-9D590E640F9A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B03C-16BD-484A-B6CB-12D5ABBD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6BEC-2068-4A77-9262-197EAA1EAC84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58BF-87BB-44F9-BF68-DA5E6F91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2A273-7629-4A74-A750-9692DC0C65E5}" type="datetimeFigureOut">
              <a:rPr lang="ru-RU"/>
              <a:pPr>
                <a:defRPr/>
              </a:pPr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CD594-850E-4ED9-A04D-032E0FE0A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-faq.ru/prtwo/prtwo051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&#1084;&#1077;&#1090;&#1086;&#1076;&#1099;%20&#1080;&#1079;&#1091;&#1095;&#1077;&#1085;&#1080;&#1103;%20&#1044;&#1053;&#1050;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0" y="755650"/>
            <a:ext cx="64801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СОЕДИНЕНИЕ</a:t>
            </a:r>
            <a:r>
              <a:rPr lang="en-US"/>
              <a:t>         </a:t>
            </a:r>
            <a:r>
              <a:rPr lang="ru-RU"/>
              <a:t>ГРУППА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А) фруктоза             1) моносахариды </a:t>
            </a:r>
            <a:br>
              <a:rPr lang="ru-RU"/>
            </a:br>
            <a:r>
              <a:rPr lang="ru-RU"/>
              <a:t>Б) гликоген               2) полисахариды</a:t>
            </a:r>
            <a:br>
              <a:rPr lang="ru-RU"/>
            </a:br>
            <a:r>
              <a:rPr lang="ru-RU"/>
              <a:t>В) целлюлоза</a:t>
            </a:r>
            <a:br>
              <a:rPr lang="ru-RU"/>
            </a:br>
            <a:r>
              <a:rPr lang="ru-RU"/>
              <a:t>Г) глюкоза</a:t>
            </a:r>
            <a:br>
              <a:rPr lang="ru-RU"/>
            </a:br>
            <a:r>
              <a:rPr lang="ru-RU"/>
              <a:t>Д) крахмал</a:t>
            </a:r>
            <a:br>
              <a:rPr lang="ru-RU"/>
            </a:br>
            <a:endParaRPr lang="ru-RU"/>
          </a:p>
          <a:p>
            <a:pPr marL="342900" indent="-342900"/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6858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Установите соответствие между органическими соединениями и их группами: к каждой позиции, данной в первом столбце, подберите соответствующую позицию из второго столбца.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3044825"/>
            <a:ext cx="6858000" cy="283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ФУНКЦИИ            ОРГАНИЧЕСКИЕ ВЕЩЕСТВА КЛЕТКИ</a:t>
            </a:r>
            <a:br>
              <a:rPr lang="ru-RU"/>
            </a:br>
            <a:r>
              <a:rPr lang="ru-RU"/>
              <a:t>А) запасные питательные вещества              1) белки </a:t>
            </a:r>
            <a:br>
              <a:rPr lang="ru-RU"/>
            </a:br>
            <a:r>
              <a:rPr lang="ru-RU"/>
              <a:t>Б) двигательная функция                                2) углеводы </a:t>
            </a:r>
            <a:br>
              <a:rPr lang="ru-RU"/>
            </a:br>
            <a:r>
              <a:rPr lang="ru-RU"/>
              <a:t>В) каталитическая функция</a:t>
            </a:r>
            <a:br>
              <a:rPr lang="ru-RU"/>
            </a:br>
            <a:r>
              <a:rPr lang="ru-RU"/>
              <a:t>Г) основной источник энергии</a:t>
            </a:r>
            <a:br>
              <a:rPr lang="ru-RU"/>
            </a:br>
            <a:r>
              <a:rPr lang="ru-RU"/>
              <a:t>Д) участие в иммунных реакциях</a:t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4932363"/>
            <a:ext cx="6308725" cy="256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УГЛЕВОД              ГРУППЫ УГЛЕВОДОВ</a:t>
            </a:r>
            <a:br>
              <a:rPr lang="ru-RU"/>
            </a:br>
            <a:r>
              <a:rPr lang="ru-RU"/>
              <a:t>А) лактоза                 1) моносахариды</a:t>
            </a:r>
            <a:br>
              <a:rPr lang="ru-RU"/>
            </a:br>
            <a:r>
              <a:rPr lang="ru-RU"/>
              <a:t>Б) фруктоза               2) дисахариды</a:t>
            </a:r>
            <a:br>
              <a:rPr lang="ru-RU"/>
            </a:br>
            <a:r>
              <a:rPr lang="ru-RU"/>
              <a:t>В) сахароза</a:t>
            </a:r>
            <a:br>
              <a:rPr lang="ru-RU"/>
            </a:br>
            <a:r>
              <a:rPr lang="ru-RU"/>
              <a:t>Г) глюкоза</a:t>
            </a:r>
            <a:br>
              <a:rPr lang="ru-RU"/>
            </a:br>
            <a:r>
              <a:rPr lang="ru-RU"/>
              <a:t>Д) мальтоза</a:t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33375" y="2771775"/>
            <a:ext cx="475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9"/>
          <p:cNvSpPr>
            <a:spLocks noChangeShapeType="1"/>
          </p:cNvSpPr>
          <p:nvPr/>
        </p:nvSpPr>
        <p:spPr bwMode="auto">
          <a:xfrm>
            <a:off x="549275" y="4787900"/>
            <a:ext cx="475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692150" y="6659563"/>
            <a:ext cx="475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0" y="6710363"/>
            <a:ext cx="6524625" cy="2563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ЛИПИДЫ                           ГРУППЫ ЛИПИДОВ</a:t>
            </a:r>
            <a:br>
              <a:rPr lang="ru-RU"/>
            </a:br>
            <a:r>
              <a:rPr lang="ru-RU"/>
              <a:t>А) растительное масло              1) триглицериды</a:t>
            </a:r>
            <a:br>
              <a:rPr lang="ru-RU"/>
            </a:br>
            <a:r>
              <a:rPr lang="ru-RU"/>
              <a:t>Б) тестостерон                             2) стероиды</a:t>
            </a:r>
            <a:br>
              <a:rPr lang="ru-RU"/>
            </a:br>
            <a:r>
              <a:rPr lang="ru-RU"/>
              <a:t>В) лецитин</a:t>
            </a:r>
            <a:br>
              <a:rPr lang="ru-RU"/>
            </a:br>
            <a:r>
              <a:rPr lang="ru-RU"/>
              <a:t>Г) адреналин</a:t>
            </a:r>
            <a:br>
              <a:rPr lang="ru-RU"/>
            </a:br>
            <a:r>
              <a:rPr lang="ru-RU"/>
              <a:t>Д) рыбий жир</a:t>
            </a:r>
            <a:br>
              <a:rPr lang="ru-RU"/>
            </a:br>
            <a:endParaRPr lang="ru-RU"/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(1)Углеводы - основной источник энергии в организме. (2)При избытке в пище углеводы могут превращаться в жиры и белки. (3)При недостатке углеводы могут образовываться из белков и жиров. (4)Сложные углеводы пищи расщепляются в клетках до моносахаридов. (5) Из моносахаридов в печени синтезируется крахмал.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75" y="660400"/>
            <a:ext cx="5256213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Нуклеиновые кислоты</a:t>
            </a:r>
          </a:p>
        </p:txBody>
      </p:sp>
      <p:pic>
        <p:nvPicPr>
          <p:cNvPr id="25602" name="Picture 3" descr="C:\Users\Администратор\Desktop\kartinka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150" y="3013075"/>
            <a:ext cx="33639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Администратор\Desktop\A4d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3132138"/>
            <a:ext cx="1704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Users\Администратор\Desktop\1309778791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5" y="6300788"/>
            <a:ext cx="39179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Администратор\Desktop\220px-Friedrich_Mies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663" y="2384425"/>
            <a:ext cx="30813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511175" y="1519238"/>
            <a:ext cx="41338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Нуклеиновые кислоты</a:t>
            </a:r>
            <a:endParaRPr lang="ru-RU" sz="3200">
              <a:latin typeface="Corbel" pitchFamily="34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0" y="6804025"/>
            <a:ext cx="6858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ru-RU" alt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природные высокомолекулярные органические соединения, обеспечивающие хранение и передачу наследственной информации в живых организмах.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39713" y="2370138"/>
            <a:ext cx="34290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Открыты в 1869 году</a:t>
            </a:r>
            <a:r>
              <a:rPr lang="ru-RU" altLang="ru-RU" sz="2800">
                <a:latin typeface="Corbel" pitchFamily="34" charset="0"/>
              </a:rPr>
              <a:t> 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швейцарским биохимиком </a:t>
            </a:r>
            <a:r>
              <a:rPr lang="ru-RU" altLang="ru-RU" sz="2800" b="1">
                <a:latin typeface="Times New Roman" pitchFamily="18" charset="0"/>
                <a:cs typeface="Times New Roman" pitchFamily="18" charset="0"/>
              </a:rPr>
              <a:t>Фридрихом Мишером</a:t>
            </a: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249238" y="5219700"/>
            <a:ext cx="34290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i="1">
                <a:latin typeface="Times New Roman" pitchFamily="18" charset="0"/>
                <a:cs typeface="Times New Roman" pitchFamily="18" charset="0"/>
              </a:rPr>
              <a:t>Впервые обнаружены в ядре («нуклеус» - ядро)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66439" y="408310"/>
            <a:ext cx="29498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История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555625" y="8118475"/>
            <a:ext cx="6302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>
                <a:latin typeface="Times New Roman" pitchFamily="18" charset="0"/>
                <a:cs typeface="Times New Roman" pitchFamily="18" charset="0"/>
              </a:rPr>
              <a:t>1953 г. – создание модели ДНК</a:t>
            </a:r>
          </a:p>
        </p:txBody>
      </p:sp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700213" y="220663"/>
            <a:ext cx="3511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800" i="1">
                <a:latin typeface="Times New Roman" pitchFamily="18" charset="0"/>
                <a:cs typeface="Times New Roman" pitchFamily="18" charset="0"/>
              </a:rPr>
              <a:t>Модель ДНК</a:t>
            </a: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2" cstate="print"/>
          <a:srcRect l="53236" t="25781" r="21075" b="18527"/>
          <a:stretch>
            <a:fillRect/>
          </a:stretch>
        </p:blipFill>
        <p:spPr bwMode="auto">
          <a:xfrm>
            <a:off x="0" y="1260475"/>
            <a:ext cx="385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 l="31189" t="35901" r="35760" b="33705"/>
          <a:stretch>
            <a:fillRect/>
          </a:stretch>
        </p:blipFill>
        <p:spPr bwMode="auto">
          <a:xfrm>
            <a:off x="2646363" y="3563938"/>
            <a:ext cx="42116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150" y="420688"/>
            <a:ext cx="5786438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Нуклеиновые кислоты</a:t>
            </a:r>
          </a:p>
        </p:txBody>
      </p:sp>
      <p:sp>
        <p:nvSpPr>
          <p:cNvPr id="28674" name="TextBox 8"/>
          <p:cNvSpPr txBox="1">
            <a:spLocks noChangeArrowheads="1"/>
          </p:cNvSpPr>
          <p:nvPr/>
        </p:nvSpPr>
        <p:spPr bwMode="auto">
          <a:xfrm>
            <a:off x="0" y="2214563"/>
            <a:ext cx="342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ДНК – дезоксирибо-нуклеиновая</a:t>
            </a:r>
          </a:p>
          <a:p>
            <a:pPr algn="ctr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кислота</a:t>
            </a: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933825" y="1998663"/>
            <a:ext cx="29241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РНК- </a:t>
            </a:r>
          </a:p>
          <a:p>
            <a:pPr algn="ctr"/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рибонуклеиновая </a:t>
            </a:r>
          </a:p>
          <a:p>
            <a:pPr algn="ctr"/>
            <a:r>
              <a:rPr lang="ru-RU" alt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3586163" y="4094163"/>
            <a:ext cx="2892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1. Информационная</a:t>
            </a: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(и-РНК)</a:t>
            </a: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395663" y="583088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2. Транспортная</a:t>
            </a: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РНК (т-РНК)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3527425" y="7089775"/>
            <a:ext cx="342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3. Рибосомная</a:t>
            </a:r>
          </a:p>
          <a:p>
            <a:pPr algn="ctr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РНК (р-РНК)</a:t>
            </a:r>
          </a:p>
        </p:txBody>
      </p:sp>
      <p:pic>
        <p:nvPicPr>
          <p:cNvPr id="28679" name="Picture 2" descr="C:\Users\Администратор\Desktop\290px-A-DNA,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3779838"/>
            <a:ext cx="3338512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565150" y="250825"/>
            <a:ext cx="61198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ДНК –</a:t>
            </a:r>
          </a:p>
          <a:p>
            <a:pPr algn="ctr"/>
            <a:r>
              <a:rPr lang="ru-RU" alt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дезоксирибонуклеиновая</a:t>
            </a:r>
          </a:p>
          <a:p>
            <a:pPr algn="ctr"/>
            <a:r>
              <a:rPr lang="ru-RU" alt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кислота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238250" y="1908175"/>
            <a:ext cx="4773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Состав нуклеотида в ДНК</a:t>
            </a:r>
          </a:p>
        </p:txBody>
      </p:sp>
      <p:pic>
        <p:nvPicPr>
          <p:cNvPr id="29699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86113"/>
            <a:ext cx="2154238" cy="2474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238" y="4305300"/>
            <a:ext cx="7842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4335463"/>
            <a:ext cx="7842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C:\Users\Администратор\Desktop\всмвывы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3629025"/>
            <a:ext cx="17684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 descr="C:\Users\Администратор\Desktop\Безымывмсфыс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8463" y="3519488"/>
            <a:ext cx="1427162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C:\Users\Администратор\Desktop\A4d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23844">
            <a:off x="2646363" y="5768975"/>
            <a:ext cx="171926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39688" y="468313"/>
            <a:ext cx="68183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i="1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4400" i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altLang="ru-RU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4400" i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4400" i="1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4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alt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altLang="ru-RU" sz="4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истратор\Desktop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5003800"/>
            <a:ext cx="33020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0" y="2627313"/>
            <a:ext cx="66690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Комплементарность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- это взаимное дополнение азотистых оснований в молекуле ДНК</a:t>
            </a:r>
            <a:endParaRPr lang="ru-RU" sz="3200">
              <a:latin typeface="Corbel" pitchFamily="34" charset="0"/>
            </a:endParaRP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429000" y="4787900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Комплементарные структуры</a:t>
            </a:r>
          </a:p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подходят друг к другу как</a:t>
            </a:r>
          </a:p>
          <a:p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 «ключ с замком»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620713" y="6084888"/>
            <a:ext cx="5102225" cy="2082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Пра́вила Ча́ргаффа — система эмпирически выявленных правил, описывающих количественные соотношения между различными типами азотистых оснований в ДНК. Были сформулированы в результате работы группы биохимика Эрвина Чаргаффа в 1949—1951 гг.  </a:t>
            </a:r>
          </a:p>
        </p:txBody>
      </p:sp>
      <p:pic>
        <p:nvPicPr>
          <p:cNvPr id="31747" name="Picture 4" descr="image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3913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Администратор\Desktop\hm6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85750"/>
            <a:ext cx="6524625" cy="846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4" descr="image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59413" cy="925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0" y="395288"/>
            <a:ext cx="6172200" cy="6034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ОСОБЕННОСТЬ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А) являются запасными питательными веществами</a:t>
            </a:r>
            <a:br>
              <a:rPr lang="ru-RU" sz="2400" smtClean="0"/>
            </a:br>
            <a:r>
              <a:rPr lang="ru-RU" sz="2400" smtClean="0"/>
              <a:t>Б) являются производными многоатомных спиртов</a:t>
            </a:r>
            <a:br>
              <a:rPr lang="ru-RU" sz="2400" smtClean="0"/>
            </a:br>
            <a:r>
              <a:rPr lang="ru-RU" sz="2400" smtClean="0"/>
              <a:t>В) выполняют строительную функцию</a:t>
            </a:r>
            <a:br>
              <a:rPr lang="ru-RU" sz="2400" smtClean="0"/>
            </a:br>
            <a:r>
              <a:rPr lang="ru-RU" sz="2400" smtClean="0"/>
              <a:t>Г) состоят из углерода, водорода и кислорода</a:t>
            </a:r>
            <a:br>
              <a:rPr lang="ru-RU" sz="2400" smtClean="0"/>
            </a:br>
            <a:r>
              <a:rPr lang="ru-RU" sz="2400" smtClean="0"/>
              <a:t>Д) нерастворимы в воде</a:t>
            </a:r>
            <a:br>
              <a:rPr lang="ru-RU" sz="2400" smtClean="0"/>
            </a:br>
            <a:r>
              <a:rPr lang="ru-RU" sz="2400" smtClean="0"/>
              <a:t>Е) состоят из остатков глюкозы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ТИП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1) жиры</a:t>
            </a:r>
            <a:br>
              <a:rPr lang="ru-RU" sz="2400" smtClean="0"/>
            </a:br>
            <a:r>
              <a:rPr lang="ru-RU" sz="2400" smtClean="0"/>
              <a:t>2) полисахариды</a:t>
            </a:r>
            <a:br>
              <a:rPr lang="ru-RU" sz="2400" smtClean="0"/>
            </a:br>
            <a:r>
              <a:rPr lang="ru-RU" sz="2400" smtClean="0"/>
              <a:t>3) общие особенности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8" name="Picture 4" descr="img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175" y="5059363"/>
            <a:ext cx="54451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15888" y="923925"/>
            <a:ext cx="6858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 u="sng">
                <a:latin typeface="Corbel" pitchFamily="34" charset="0"/>
              </a:rPr>
              <a:t>Задача№ 1:</a:t>
            </a:r>
          </a:p>
          <a:p>
            <a:pPr algn="ctr"/>
            <a:r>
              <a:rPr lang="ru-RU" sz="3200" i="1">
                <a:latin typeface="Corbel" pitchFamily="34" charset="0"/>
              </a:rPr>
              <a:t> В молекуле ДНК содержится 17% аденина. Определите, сколько (в %)      в этой молекуле содержится других нуклеотидов.</a:t>
            </a:r>
            <a:endParaRPr lang="ru-RU" sz="3200"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672" y="0"/>
            <a:ext cx="51097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Решение задач: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665163" y="4716463"/>
            <a:ext cx="61928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orbel" pitchFamily="34" charset="0"/>
              </a:rPr>
              <a:t> ДНК -100%!!!</a:t>
            </a:r>
          </a:p>
          <a:p>
            <a:r>
              <a:rPr lang="ru-RU" sz="3200">
                <a:latin typeface="Corbel" pitchFamily="34" charset="0"/>
              </a:rPr>
              <a:t>А=Т, значитТ=17%,</a:t>
            </a:r>
          </a:p>
          <a:p>
            <a:r>
              <a:rPr lang="ru-RU" sz="3200">
                <a:latin typeface="Corbel" pitchFamily="34" charset="0"/>
              </a:rPr>
              <a:t>100-(А+Т)=66(это Г+Ц)</a:t>
            </a:r>
          </a:p>
          <a:p>
            <a:r>
              <a:rPr lang="ru-RU" sz="3200">
                <a:latin typeface="Corbel" pitchFamily="34" charset="0"/>
              </a:rPr>
              <a:t>Г=Ц, значит 66:2= 33%</a:t>
            </a:r>
          </a:p>
          <a:p>
            <a:endParaRPr lang="ru-RU" sz="3200">
              <a:latin typeface="Corbel" pitchFamily="34" charset="0"/>
            </a:endParaRPr>
          </a:p>
          <a:p>
            <a:r>
              <a:rPr lang="ru-RU" sz="3200">
                <a:solidFill>
                  <a:schemeClr val="accent2"/>
                </a:solidFill>
                <a:latin typeface="Corbel" pitchFamily="34" charset="0"/>
              </a:rPr>
              <a:t>Ответ: Т=17%, Г=33%, Ц=33%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4" descr="dDR_NWNYX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2175" y="0"/>
            <a:ext cx="12242800" cy="918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4" descr="jcbKZyWpK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9875" y="-17463"/>
            <a:ext cx="12601575" cy="94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 descr="slide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slide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8813"/>
            <a:ext cx="624205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slide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0" y="4572000"/>
            <a:ext cx="6858000" cy="28035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Полуконсервативный метод репликации</a:t>
            </a:r>
          </a:p>
        </p:txBody>
      </p:sp>
      <p:pic>
        <p:nvPicPr>
          <p:cNvPr id="39939" name="Picture 4" descr="liektsiia-rieplikatsiia-dnk-transkriptsiia-transli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975"/>
            <a:ext cx="8253413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image4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7775"/>
            <a:ext cx="55895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0" y="1835150"/>
            <a:ext cx="68881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u="sng">
                <a:latin typeface="Corbel" pitchFamily="34" charset="0"/>
              </a:rPr>
              <a:t>Задача № 2: </a:t>
            </a:r>
          </a:p>
          <a:p>
            <a:endParaRPr lang="ru-RU" sz="3200" u="sng">
              <a:latin typeface="Corbel" pitchFamily="34" charset="0"/>
            </a:endParaRPr>
          </a:p>
          <a:p>
            <a:r>
              <a:rPr lang="ru-RU" sz="3200">
                <a:latin typeface="Corbel" pitchFamily="34" charset="0"/>
              </a:rPr>
              <a:t>Фрагмент кодирующей цепи ДНК имеет следующий нуклеотидный состав:    5\-ГГГЦАТААЦГЦТ-3\</a:t>
            </a:r>
          </a:p>
          <a:p>
            <a:r>
              <a:rPr lang="ru-RU" sz="3200">
                <a:latin typeface="Corbel" pitchFamily="34" charset="0"/>
              </a:rPr>
              <a:t>Определите  порядок чередования  нуклеотидов в матричной цепи.</a:t>
            </a:r>
            <a:endParaRPr lang="ru-RU"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042" y="899592"/>
            <a:ext cx="565328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Решение задач: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Администратор\Desktop\ДНК-функции-по-Чернову-И.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285750"/>
            <a:ext cx="5818188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6" descr="File:Überseemuseum Bremen 2009 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550" y="2795588"/>
            <a:ext cx="41370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0375" y="147798"/>
            <a:ext cx="592649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Местонахождение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в клетке ДНК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77788" y="2603500"/>
            <a:ext cx="27686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rbel" pitchFamily="34" charset="0"/>
              </a:rPr>
              <a:t>хромосомы клеточного ядра (99% всей ДНК клетки </a:t>
            </a:r>
          </a:p>
        </p:txBody>
      </p:sp>
      <p:sp>
        <p:nvSpPr>
          <p:cNvPr id="43012" name="AutoShape 2" descr="data:image/jpeg;base64,/9j/4AAQSkZJRgABAQAAAQABAAD/2wCEAAkGBwgHBgkIBwgKCgkLDRYPDQwMDRsUFRAWIB0iIiAdHx8kKDQsJCYxJx8fLT0tMTU3Ojo6Iys/RD84QzQ5OjcBCgoKDQwNGg8PGjclHyU3Nzc3Nzc3Nzc3Nzc3Nzc3Nzc3Nzc3Nzc3Nzc3Nzc3Nzc3Nzc3Nzc3Nzc3Nzc3Nzc3N//AABEIAF8ASQMBIgACEQEDEQH/xAAcAAABBQEBAQAAAAAAAAAAAAAGAAMEBQcBAgj/xAA5EAACAQMDAgUBBQUIAwAAAAABAgMABBEFEiEGMRNBUWFxIhQjMoGRBxVisfEkQlJyodHh8DOCwf/EABkBAAIDAQAAAAAAAAAAAAAAAAEEAAIDBf/EACARAAIDAAICAwEAAAAAAAAAAAABAgMRBBIhMSIyQRP/2gAMAwEAAhEDEQA/AMNpUqVQgqVKlUIeo43kdUjUs7EKqqMkk+QFHOnfs01JoEm1mddODjIiKb5ce4yAv659RRH+yPpyC0sf3/eqpupci0DD/wAS9t3yeefT5q/1S+MpaOQn5Jro8Thqz5T9C9lrTyIDT9A6aAVhv7oP5MUVh+nH86Hdb6Rv9MiNxEVu7UDcZIhgqPVl/wDoyPetGsVmu76K3tY2lldsBV9PM/HvUvqKWzs751tL6zKISCI9zuxA/wAWNox6A9vWtLuPR26x8MMJTa0wylRH1hpEdlPFeWkYS3uc5RRwjjuB6A9x+Y8qHK5k4uEnFmyerRUqVKqhFSpUqhDdjdJp+lQwQ/SIIViUeoUAD+VR7TTTfWp1PVb+PT7BmKxySAs8pHcIg5b5/wCapdHkfqCLS4o3JkuQkTMO4cDDk/oW+CKvde8CS5dpCqxQJGluGP0RRHHhNnt4ZOUfz3c89q6tvKfWEIfphCrW2yVban0/p1hdranVWFxtje78KPAXOdgweA2ORnJx7UKa5JaTXrS2MxaGQ5Csu0ofcZPvXnVriO3trdSpQmaQbGwGwuAQw8irbl98Z86ory8X6SpwayhKPme6zWSaXXB/qFxPolzG5yYtkq/5gwX+Tmger/U7phpb7m+q6kCqP4F5Y/G7aP8A1NUFK3z7z0kViFTttBLc3EUECF5ZXCIg7sxOAKvukekL3qdrh4J4La1tseLPPnAJzgADueKn6r0pq3R11a6pvhubeGVJI7mHJQMDkBgcEZ/Q+tUUJZ2zwWOXX7OdetoGkRLe5kQZeC3kLSL+WAD+RNDxsZI5DHLG6OpwyOpDKfQg9q2HR9Vstaie5sWkWVDvltGJR8k4AJ7FRnuPbtS6q0T972738MJS9t0O4sABcIBngZzkDJz6celO28SHTvU9QcAPonXLnpbVo7pIfHt9w8SL+8O2WQns2Mj3B+CCW2ha90+KSyuo7uO3M+cALiKXkxOuS2M7iCQO5x2Boejs/uyRIg7firwsDLMAsoVhyHHGPikJVt+U8DFpe1pC1u4llvUiaQyzKoRI1JYooGFUdzUOaEwL4mos0IAyIe0r+20/hH8TD4DdqspnvpI2/tl0QR9WbhsH8s1R3NsFHFW+qxAb16RL26e7m3sAqqAqIv4UUdgP+88k8mo9OSJtNeKoANP2e9TQaN9q07U940+8ZWMqLuMLjjOByQQSCBzwK1e0vJxbi5sZIri1uJhGsseGVowu4Aenpg85HtXz9bKOKKNHvL3R5mm0yWS0mYfWy4O4eWQRg8+opujkOC6taiyYeT/upLw3a21zpl0HISSzZUU/IIKkEe3PuKvHtZNRvrHUbSf7htom52s2ByADx5AYGSD6ZoQsOoNQlISWxsJTIDI5ijO5do4YhW4x8fFFOn3Ju9LiuPBit5NPkaK5gVPqj5yuFyccZyf4WOaejdUvosCQGsdAeS4i+xtuDMy+HM2/AJB+k54yfzwfSuXXT1lfhH0lvAkbb9xd7Azj1Vh7eo5FXGsyLBbtqkdr9qe3iRpmeY72U/3hgABgTjt2zVPGsd7aTXWgyS3AZwGWSImSNQFwADwBjnJJGeM+k6Uz8emTAe1bp6/05pnntphEGIMojPhY/wA2MY/2oau7RRG7qVYKcHB7VqGn61cW93Kt4Wlt4l2neRh1wcgDtngHv8ZyKjTaJ0xq26Fbe40+bO1/BLKEbOF3q4IGfQUvZxJr15BhjN1HgkAVE2e1F/WnT9z09eJHMwmt5kJtrgLtEgBwcg8hhxx7j1oV8P8AipCSx4VO25wwxV9YLJd5jRyCQWKjJzgccf8AcUOQn6u+KvNNuxZq7wyAzMMDK+XnVoBQQ6Csq3K/2mCzYx7o5biUxjyPkCexz25GRRN09c6bp93qVxJqXg29xELZXkb6mfIPi8H8IIPcZAfJxzQZZQK9rLLMxiaPDAFeHz6Dj5+KciYvG6Bvo4JHkecZ/wBafrgmWNUR5tOka0kuW2Od7SbN/HfspHGCcds+WcVA1fpea4u11nRhJb3UcZdoY1ERdhyCoB8/MYGf1qv0S7tOoIYbCZrmO8trYKYwfu51QYznybHPyPmpenauSubyH7ODiNJS6+XO3nggMxzgD29tJQ1BKG36rZIPs+tRu4Vzia3hjyrcA5TgNkD5HPfOA9a3WjySyy22tWqKypHLDqDGKUYxnljg9vImiK/0rS9Ynjury3igu5y338ZHhysMZ3Jnnv3ByO/PIrNOqtMuNNvTDPHDGFONiPuWPPOAcDI5HOORjucms3bZUBlh+0PqHTdRsbPSdPnFz9mcu0yriNfpKhU9fUkYHA784z7NOTvknH+lMbz7UhZJylrKsbBwakwTbT+VRa6DiqJ4AvbS5XY+5vqwMbm8h5Y/3qz0+eJw0T7FaTCrI/ZP68c/0oUSUin0uWpiFuIOhidQns/BktplglCqQ0WM8cgk+uef09KvLHrO2uXWPqC1hhkIOy+ijJXn/HHzgH1QeZ45JrOVvSpJAGSMcjNNtdE1r/fPK9h01y2jspPvF6i02S2hUtvW4QGIY8hkEZwODxx286z/AK516PW9dlurZi0IjSISYI8XaPxEED1Pl2AobklyaaZ81ndyJWJRf4Bs7I5JrxmuUqV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3013" name="AutoShape 4" descr="data:image/jpeg;base64,/9j/4AAQSkZJRgABAQAAAQABAAD/2wCEAAkGBwgHBgkIBwgKCgkLDRYPDQwMDRsUFRAWIB0iIiAdHx8kKDQsJCYxJx8fLT0tMTU3Ojo6Iys/RD84QzQ5OjcBCgoKDQwNGg8PGjclHyU3Nzc3Nzc3Nzc3Nzc3Nzc3Nzc3Nzc3Nzc3Nzc3Nzc3Nzc3Nzc3Nzc3Nzc3Nzc3Nzc3N//AABEIAF8ASQMBIgACEQEDEQH/xAAcAAABBQEBAQAAAAAAAAAAAAAGAAMEBQcBAgj/xAA5EAACAQMDAgUBBQUIAwAAAAABAgMABBEFEiEGMRNBUWFxIhQjMoGRBxVisfEkQlJyodHh8DOCwf/EABkBAAIDAQAAAAAAAAAAAAAAAAEEAAIDBf/EACARAAIDAAICAwEAAAAAAAAAAAABAgMRBBIhMSIyQRP/2gAMAwEAAhEDEQA/AMNpUqVQgqVKlUIeo43kdUjUs7EKqqMkk+QFHOnfs01JoEm1mddODjIiKb5ce4yAv659RRH+yPpyC0sf3/eqpupci0DD/wAS9t3yeefT5q/1S+MpaOQn5Jro8Thqz5T9C9lrTyIDT9A6aAVhv7oP5MUVh+nH86Hdb6Rv9MiNxEVu7UDcZIhgqPVl/wDoyPetGsVmu76K3tY2lldsBV9PM/HvUvqKWzs751tL6zKISCI9zuxA/wAWNox6A9vWtLuPR26x8MMJTa0wylRH1hpEdlPFeWkYS3uc5RRwjjuB6A9x+Y8qHK5k4uEnFmyerRUqVKqhFSpUqhDdjdJp+lQwQ/SIIViUeoUAD+VR7TTTfWp1PVb+PT7BmKxySAs8pHcIg5b5/wCapdHkfqCLS4o3JkuQkTMO4cDDk/oW+CKvde8CS5dpCqxQJGluGP0RRHHhNnt4ZOUfz3c89q6tvKfWEIfphCrW2yVban0/p1hdranVWFxtje78KPAXOdgweA2ORnJx7UKa5JaTXrS2MxaGQ5Csu0ofcZPvXnVriO3trdSpQmaQbGwGwuAQw8irbl98Z86ory8X6SpwayhKPme6zWSaXXB/qFxPolzG5yYtkq/5gwX+Tmger/U7phpb7m+q6kCqP4F5Y/G7aP8A1NUFK3z7z0kViFTttBLc3EUECF5ZXCIg7sxOAKvukekL3qdrh4J4La1tseLPPnAJzgADueKn6r0pq3R11a6pvhubeGVJI7mHJQMDkBgcEZ/Q+tUUJZ2zwWOXX7OdetoGkRLe5kQZeC3kLSL+WAD+RNDxsZI5DHLG6OpwyOpDKfQg9q2HR9Vstaie5sWkWVDvltGJR8k4AJ7FRnuPbtS6q0T972738MJS9t0O4sABcIBngZzkDJz6celO28SHTvU9QcAPonXLnpbVo7pIfHt9w8SL+8O2WQns2Mj3B+CCW2ha90+KSyuo7uO3M+cALiKXkxOuS2M7iCQO5x2Boejs/uyRIg7firwsDLMAsoVhyHHGPikJVt+U8DFpe1pC1u4llvUiaQyzKoRI1JYooGFUdzUOaEwL4mos0IAyIe0r+20/hH8TD4DdqspnvpI2/tl0QR9WbhsH8s1R3NsFHFW+qxAb16RL26e7m3sAqqAqIv4UUdgP+88k8mo9OSJtNeKoANP2e9TQaN9q07U940+8ZWMqLuMLjjOByQQSCBzwK1e0vJxbi5sZIri1uJhGsseGVowu4Aenpg85HtXz9bKOKKNHvL3R5mm0yWS0mYfWy4O4eWQRg8+opujkOC6taiyYeT/upLw3a21zpl0HISSzZUU/IIKkEe3PuKvHtZNRvrHUbSf7htom52s2ByADx5AYGSD6ZoQsOoNQlISWxsJTIDI5ijO5do4YhW4x8fFFOn3Ju9LiuPBit5NPkaK5gVPqj5yuFyccZyf4WOaejdUvosCQGsdAeS4i+xtuDMy+HM2/AJB+k54yfzwfSuXXT1lfhH0lvAkbb9xd7Azj1Vh7eo5FXGsyLBbtqkdr9qe3iRpmeY72U/3hgABgTjt2zVPGsd7aTXWgyS3AZwGWSImSNQFwADwBjnJJGeM+k6Uz8emTAe1bp6/05pnntphEGIMojPhY/wA2MY/2oau7RRG7qVYKcHB7VqGn61cW93Kt4Wlt4l2neRh1wcgDtngHv8ZyKjTaJ0xq26Fbe40+bO1/BLKEbOF3q4IGfQUvZxJr15BhjN1HgkAVE2e1F/WnT9z09eJHMwmt5kJtrgLtEgBwcg8hhxx7j1oV8P8AipCSx4VO25wwxV9YLJd5jRyCQWKjJzgccf8AcUOQn6u+KvNNuxZq7wyAzMMDK+XnVoBQQ6Csq3K/2mCzYx7o5biUxjyPkCexz25GRRN09c6bp93qVxJqXg29xELZXkb6mfIPi8H8IIPcZAfJxzQZZQK9rLLMxiaPDAFeHz6Dj5+KciYvG6Bvo4JHkecZ/wBafrgmWNUR5tOka0kuW2Od7SbN/HfspHGCcds+WcVA1fpea4u11nRhJb3UcZdoY1ERdhyCoB8/MYGf1qv0S7tOoIYbCZrmO8trYKYwfu51QYznybHPyPmpenauSubyH7ODiNJS6+XO3nggMxzgD29tJQ1BKG36rZIPs+tRu4Vzia3hjyrcA5TgNkD5HPfOA9a3WjySyy22tWqKypHLDqDGKUYxnljg9vImiK/0rS9Ynjury3igu5y338ZHhysMZ3Jnnv3ByO/PIrNOqtMuNNvTDPHDGFONiPuWPPOAcDI5HOORjucms3bZUBlh+0PqHTdRsbPSdPnFz9mcu0yriNfpKhU9fUkYHA784z7NOTvknH+lMbz7UhZJylrKsbBwakwTbT+VRa6DiqJ4AvbS5XY+5vqwMbm8h5Y/3qz0+eJw0T7FaTCrI/ZP68c/0oUSUin0uWpiFuIOhidQns/BktplglCqQ0WM8cgk+uef09KvLHrO2uXWPqC1hhkIOy+ijJXn/HHzgH1QeZ45JrOVvSpJAGSMcjNNtdE1r/fPK9h01y2jspPvF6i02S2hUtvW4QGIY8hkEZwODxx286z/AK516PW9dlurZi0IjSISYI8XaPxEED1Pl2AobklyaaZ81ndyJWJRf4Bs7I5JrxmuUqV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3014" name="AutoShape 6" descr="data:image/jpeg;base64,/9j/4AAQSkZJRgABAQAAAQABAAD/2wCEAAkGBwgHBgkIBwgKCgkLDRYPDQwMDRsUFRAWIB0iIiAdHx8kKDQsJCYxJx8fLT0tMTU3Ojo6Iys/RD84QzQ5OjcBCgoKDQwNGg8PGjclHyU3Nzc3Nzc3Nzc3Nzc3Nzc3Nzc3Nzc3Nzc3Nzc3Nzc3Nzc3Nzc3Nzc3Nzc3Nzc3Nzc3N//AABEIAF8ASQMBIgACEQEDEQH/xAAcAAABBQEBAQAAAAAAAAAAAAAGAAMEBQcBAgj/xAA5EAACAQMDAgUBBQUIAwAAAAABAgMABBEFEiEGMRNBUWFxIhQjMoGRBxVisfEkQlJyodHh8DOCwf/EABkBAAIDAQAAAAAAAAAAAAAAAAEEAAIDBf/EACARAAIDAAICAwEAAAAAAAAAAAABAgMRBBIhMSIyQRP/2gAMAwEAAhEDEQA/AMNpUqVQgqVKlUIeo43kdUjUs7EKqqMkk+QFHOnfs01JoEm1mddODjIiKb5ce4yAv659RRH+yPpyC0sf3/eqpupci0DD/wAS9t3yeefT5q/1S+MpaOQn5Jro8Thqz5T9C9lrTyIDT9A6aAVhv7oP5MUVh+nH86Hdb6Rv9MiNxEVu7UDcZIhgqPVl/wDoyPetGsVmu76K3tY2lldsBV9PM/HvUvqKWzs751tL6zKISCI9zuxA/wAWNox6A9vWtLuPR26x8MMJTa0wylRH1hpEdlPFeWkYS3uc5RRwjjuB6A9x+Y8qHK5k4uEnFmyerRUqVKqhFSpUqhDdjdJp+lQwQ/SIIViUeoUAD+VR7TTTfWp1PVb+PT7BmKxySAs8pHcIg5b5/wCapdHkfqCLS4o3JkuQkTMO4cDDk/oW+CKvde8CS5dpCqxQJGluGP0RRHHhNnt4ZOUfz3c89q6tvKfWEIfphCrW2yVban0/p1hdranVWFxtje78KPAXOdgweA2ORnJx7UKa5JaTXrS2MxaGQ5Csu0ofcZPvXnVriO3trdSpQmaQbGwGwuAQw8irbl98Z86ory8X6SpwayhKPme6zWSaXXB/qFxPolzG5yYtkq/5gwX+Tmger/U7phpb7m+q6kCqP4F5Y/G7aP8A1NUFK3z7z0kViFTttBLc3EUECF5ZXCIg7sxOAKvukekL3qdrh4J4La1tseLPPnAJzgADueKn6r0pq3R11a6pvhubeGVJI7mHJQMDkBgcEZ/Q+tUUJZ2zwWOXX7OdetoGkRLe5kQZeC3kLSL+WAD+RNDxsZI5DHLG6OpwyOpDKfQg9q2HR9Vstaie5sWkWVDvltGJR8k4AJ7FRnuPbtS6q0T972738MJS9t0O4sABcIBngZzkDJz6celO28SHTvU9QcAPonXLnpbVo7pIfHt9w8SL+8O2WQns2Mj3B+CCW2ha90+KSyuo7uO3M+cALiKXkxOuS2M7iCQO5x2Boejs/uyRIg7firwsDLMAsoVhyHHGPikJVt+U8DFpe1pC1u4llvUiaQyzKoRI1JYooGFUdzUOaEwL4mos0IAyIe0r+20/hH8TD4DdqspnvpI2/tl0QR9WbhsH8s1R3NsFHFW+qxAb16RL26e7m3sAqqAqIv4UUdgP+88k8mo9OSJtNeKoANP2e9TQaN9q07U940+8ZWMqLuMLjjOByQQSCBzwK1e0vJxbi5sZIri1uJhGsseGVowu4Aenpg85HtXz9bKOKKNHvL3R5mm0yWS0mYfWy4O4eWQRg8+opujkOC6taiyYeT/upLw3a21zpl0HISSzZUU/IIKkEe3PuKvHtZNRvrHUbSf7htom52s2ByADx5AYGSD6ZoQsOoNQlISWxsJTIDI5ijO5do4YhW4x8fFFOn3Ju9LiuPBit5NPkaK5gVPqj5yuFyccZyf4WOaejdUvosCQGsdAeS4i+xtuDMy+HM2/AJB+k54yfzwfSuXXT1lfhH0lvAkbb9xd7Azj1Vh7eo5FXGsyLBbtqkdr9qe3iRpmeY72U/3hgABgTjt2zVPGsd7aTXWgyS3AZwGWSImSNQFwADwBjnJJGeM+k6Uz8emTAe1bp6/05pnntphEGIMojPhY/wA2MY/2oau7RRG7qVYKcHB7VqGn61cW93Kt4Wlt4l2neRh1wcgDtngHv8ZyKjTaJ0xq26Fbe40+bO1/BLKEbOF3q4IGfQUvZxJr15BhjN1HgkAVE2e1F/WnT9z09eJHMwmt5kJtrgLtEgBwcg8hhxx7j1oV8P8AipCSx4VO25wwxV9YLJd5jRyCQWKjJzgccf8AcUOQn6u+KvNNuxZq7wyAzMMDK+XnVoBQQ6Csq3K/2mCzYx7o5biUxjyPkCexz25GRRN09c6bp93qVxJqXg29xELZXkb6mfIPi8H8IIPcZAfJxzQZZQK9rLLMxiaPDAFeHz6Dj5+KciYvG6Bvo4JHkecZ/wBafrgmWNUR5tOka0kuW2Od7SbN/HfspHGCcds+WcVA1fpea4u11nRhJb3UcZdoY1ERdhyCoB8/MYGf1qv0S7tOoIYbCZrmO8trYKYwfu51QYznybHPyPmpenauSubyH7ODiNJS6+XO3nggMxzgD29tJQ1BKG36rZIPs+tRu4Vzia3hjyrcA5TgNkD5HPfOA9a3WjySyy22tWqKypHLDqDGKUYxnljg9vImiK/0rS9Ynjury3igu5y338ZHhysMZ3Jnnv3ByO/PIrNOqtMuNNvTDPHDGFONiPuWPPOAcDI5HOORjucms3bZUBlh+0PqHTdRsbPSdPnFz9mcu0yriNfpKhU9fUkYHA784z7NOTvknH+lMbz7UhZJylrKsbBwakwTbT+VRa6DiqJ4AvbS5XY+5vqwMbm8h5Y/3qz0+eJw0T7FaTCrI/ZP68c/0oUSUin0uWpiFuIOhidQns/BktplglCqQ0WM8cgk+uef09KvLHrO2uXWPqC1hhkIOy+ijJXn/HHzgH1QeZ45JrOVvSpJAGSMcjNNtdE1r/fPK9h01y2jspPvF6i02S2hUtvW4QGIY8hkEZwODxx286z/AK516PW9dlurZi0IjSISYI8XaPxEED1Pl2AobklyaaZ81ndyJWJRf4Bs7I5JrxmuUqVAf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3015" name="AutoShape 8" descr="data:image/jpeg;base64,/9j/4AAQSkZJRgABAQAAAQABAAD/2wCEAAkGBwgHBgkIBwgKCgkLDRYPDQwMDRsUFRAWIB0iIiAdHx8kKDQsJCYxJx8fLT0tMTU3Ojo6Iys/RD84QzQ5OjcBCgoKDQwNGg8PGjclHyU3Nzc3Nzc3Nzc3Nzc3Nzc3Nzc3Nzc3Nzc3Nzc3Nzc3Nzc3Nzc3Nzc3Nzc3Nzc3Nzc3N//AABEIAF8ASQMBIgACEQEDEQH/xAAcAAABBQEBAQAAAAAAAAAAAAAGAAMEBQcBAgj/xAA5EAACAQMDAgUBBQUIAwAAAAABAgMABBEFEiEGMRNBUWFxIhQjMoGRBxVisfEkQlJyodHh8DOCwf/EABkBAAIDAQAAAAAAAAAAAAAAAAEEAAIDBf/EACARAAIDAAICAwEAAAAAAAAAAAABAgMRBBIhMSIyQRP/2gAMAwEAAhEDEQA/AMNpUqVQgqVKlUIeo43kdUjUs7EKqqMkk+QFHOnfs01JoEm1mddODjIiKb5ce4yAv659RRH+yPpyC0sf3/eqpupci0DD/wAS9t3yeefT5q/1S+MpaOQn5Jro8Thqz5T9C9lrTyIDT9A6aAVhv7oP5MUVh+nH86Hdb6Rv9MiNxEVu7UDcZIhgqPVl/wDoyPetGsVmu76K3tY2lldsBV9PM/HvUvqKWzs751tL6zKISCI9zuxA/wAWNox6A9vWtLuPR26x8MMJTa0wylRH1hpEdlPFeWkYS3uc5RRwjjuB6A9x+Y8qHK5k4uEnFmyerRUqVKqhFSpUqhDdjdJp+lQwQ/SIIViUeoUAD+VR7TTTfWp1PVb+PT7BmKxySAs8pHcIg5b5/wCapdHkfqCLS4o3JkuQkTMO4cDDk/oW+CKvde8CS5dpCqxQJGluGP0RRHHhNnt4ZOUfz3c89q6tvKfWEIfphCrW2yVban0/p1hdranVWFxtje78KPAXOdgweA2ORnJx7UKa5JaTXrS2MxaGQ5Csu0ofcZPvXnVriO3trdSpQmaQbGwGwuAQw8irbl98Z86ory8X6SpwayhKPme6zWSaXXB/qFxPolzG5yYtkq/5gwX+Tmger/U7phpb7m+q6kCqP4F5Y/G7aP8A1NUFK3z7z0kViFTttBLc3EUECF5ZXCIg7sxOAKvukekL3qdrh4J4La1tseLPPnAJzgADueKn6r0pq3R11a6pvhubeGVJI7mHJQMDkBgcEZ/Q+tUUJZ2zwWOXX7OdetoGkRLe5kQZeC3kLSL+WAD+RNDxsZI5DHLG6OpwyOpDKfQg9q2HR9Vstaie5sWkWVDvltGJR8k4AJ7FRnuPbtS6q0T972738MJS9t0O4sABcIBngZzkDJz6celO28SHTvU9QcAPonXLnpbVo7pIfHt9w8SL+8O2WQns2Mj3B+CCW2ha90+KSyuo7uO3M+cALiKXkxOuS2M7iCQO5x2Boejs/uyRIg7firwsDLMAsoVhyHHGPikJVt+U8DFpe1pC1u4llvUiaQyzKoRI1JYooGFUdzUOaEwL4mos0IAyIe0r+20/hH8TD4DdqspnvpI2/tl0QR9WbhsH8s1R3NsFHFW+qxAb16RL26e7m3sAqqAqIv4UUdgP+88k8mo9OSJtNeKoANP2e9TQaN9q07U940+8ZWMqLuMLjjOByQQSCBzwK1e0vJxbi5sZIri1uJhGsseGVowu4Aenpg85HtXz9bKOKKNHvL3R5mm0yWS0mYfWy4O4eWQRg8+opujkOC6taiyYeT/upLw3a21zpl0HISSzZUU/IIKkEe3PuKvHtZNRvrHUbSf7htom52s2ByADx5AYGSD6ZoQsOoNQlISWxsJTIDI5ijO5do4YhW4x8fFFOn3Ju9LiuPBit5NPkaK5gVPqj5yuFyccZyf4WOaejdUvosCQGsdAeS4i+xtuDMy+HM2/AJB+k54yfzwfSuXXT1lfhH0lvAkbb9xd7Azj1Vh7eo5FXGsyLBbtqkdr9qe3iRpmeY72U/3hgABgTjt2zVPGsd7aTXWgyS3AZwGWSImSNQFwADwBjnJJGeM+k6Uz8emTAe1bp6/05pnntphEGIMojPhY/wA2MY/2oau7RRG7qVYKcHB7VqGn61cW93Kt4Wlt4l2neRh1wcgDtngHv8ZyKjTaJ0xq26Fbe40+bO1/BLKEbOF3q4IGfQUvZxJr15BhjN1HgkAVE2e1F/WnT9z09eJHMwmt5kJtrgLtEgBwcg8hhxx7j1oV8P8AipCSx4VO25wwxV9YLJd5jRyCQWKjJzgccf8AcUOQn6u+KvNNuxZq7wyAzMMDK+XnVoBQQ6Csq3K/2mCzYx7o5biUxjyPkCexz25GRRN09c6bp93qVxJqXg29xELZXkb6mfIPi8H8IIPcZAfJxzQZZQK9rLLMxiaPDAFeHz6Dj5+KciYvG6Bvo4JHkecZ/wBafrgmWNUR5tOka0kuW2Od7SbN/HfspHGCcds+WcVA1fpea4u11nRhJb3UcZdoY1ERdhyCoB8/MYGf1qv0S7tOoIYbCZrmO8trYKYwfu51QYznybHPyPmpenauSubyH7ODiNJS6+XO3nggMxzgD29tJQ1BKG36rZIPs+tRu4Vzia3hjyrcA5TgNkD5HPfOA9a3WjySyy22tWqKypHLDqDGKUYxnljg9vImiK/0rS9Ynjury3igu5y338ZHhysMZ3Jnnv3ByO/PIrNOqtMuNNvTDPHDGFONiPuWPPOAcDI5HOORjucms3bZUBlh+0PqHTdRsbPSdPnFz9mcu0yriNfpKhU9fUkYHA784z7NOTvknH+lMbz7UhZJylrKsbBwakwTbT+VRa6DiqJ4AvbS5XY+5vqwMbm8h5Y/3qz0+eJw0T7FaTCrI/ZP68c/0oUSUin0uWpiFuIOhidQns/BktplglCqQ0WM8cgk+uef09KvLHrO2uXWPqC1hhkIOy+ijJXn/HHzgH1QeZ45JrOVvSpJAGSMcjNNtdE1r/fPK9h01y2jspPvF6i02S2hUtvW4QGIY8hkEZwODxx286z/AK516PW9dlurZi0IjSISYI8XaPxEED1Pl2AobklyaaZ81ndyJWJRf4Bs7I5JrxmuUqVAf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43016" name="Picture 10" descr="http://img.sci-lib.com/2009/12/14/b_45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89413"/>
            <a:ext cx="292417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AutoShape 12" descr="data:image/jpeg;base64,/9j/4AAQSkZJRgABAQAAAQABAAD/2wCEAAkGBwgHBgkIBwgKCgkLDRYPDQwMDRsUFRAWIB0iIiAdHx8kKDQsJCYxJx8fLT0tMTU3Ojo6Iys/RD84QzQ5OjcBCgoKDQwNGg8PGjclHyU3Nzc3Nzc3Nzc3Nzc3Nzc3Nzc3Nzc3Nzc3Nzc3Nzc3Nzc3Nzc3Nzc3Nzc3Nzc3Nzc3N//AABEIAGEAfAMBIgACEQEDEQH/xAAcAAACAgMBAQAAAAAAAAAAAAAFBgMEAAEHAgj/xABAEAABAwMCBAMFBQUGBwEAAAABAgMEAAUREiEGEzFBUWGBFCJxkaEVMkKxwQcjM4LwJENSctHhFiU0YnOEsgj/xAAaAQADAQEBAQAAAAAAAAAAAAACAwQBBQAG/8QAKxEAAgIBBAECBQQDAAAAAAAAAQIAAxEEEiExQRNRFCMycbEiYZHBBTOB/9oADAMBAAIRAxEAPwBQisPSHktMBSnFZwnPlmjLXD9yyQuGoKBxgKG5+dL5WB1qwy4FIDKSN9ztXeLY6kCjMJzbHNYj89xnSjrnI8cfnUEZgMoBXurPeoSrbS2cY6471YUVOICQSTSgcnJjSAOoSSG+WF4wR37V6Sw0pClpAz4eNV29SGSgnI6HbpWi6oIUhIp6PjxEMsHOAreKQMZqB95LenAzgbg9CaY2OF7q9GElSWYqF/d9oXpUoeOME4374qM8OwG0cy53FSlnBDcVO2P8yh+lYdQohLo7bOcRdafKz0+VW0qUofdOKcbTY7U9EW5AsT8tCDgvOvqyT6ED5CrENVpWtUVuzsBxIOtKmwsj4lWcVnxJK/SZh0H68bgIiBs6wQDmiaQ6Y4SpbaRnISSM02TOEbdLk62HFRcDJQ1hSFeaT2FVnbQmIgtt2tp1IO6nMrJ889vTFJGoQ8ARq6Ozz1FyOwpw6gAcddxV5+KpLWVNgd6kcixyce/C8sa0/Xf6mqs5iW22paDzmgN1tHOB5jqKSze8L0WWDn0++EtDJP8A2962WWG/dc1uK7lCgB6bVWiS+VLQ4snRuCfAEYzU60aVEcxPkdQ3HjWgjHME5i+06lVSpVy0lQPvHpQptRClVKqTv9K1XyOYeADDsNzmKGk5Pcd6KNoGBnao+E+FpdxYRcJchEGEvdta0lS3B4pTtt5kjyzTUw5ZLS4OS17W9v8AvJScgHySNvnmn1OrcLyYZodhuPAgi12e4XJzTBiuvI/EsDCR/MdvrTlauHI1iBmzylb6RnUr7jZ8E56nz7Vcs9/lXBBW66Y8RKsAtJBBIGcdNu3zqDiiCJWlcWa847o5g1glCh3GodPypVm9n2NwINbU1NycmW5sC3OR25F4eLiXT7raXFJGryxv4Uk3rhuU3JHsOl1oqGttLgUtsE98dRv8fHxpglCQuFgFxTwi64wxnQs7Y/8Ao0p2njaUxcWYEpbXLUpSJDzjYJBO2ScdBTRWa6y4OcQ6GtutO1o2sSPstcVmGGXIzaP3+Dtp79enUUMN5h3Ka81BghDz4Kea4v3gcHYkbYqndZdutsNapDqtYGhSW8KCskY079Opz6UvwWJLcxyM3OCFrQCjSrSHO/WqkpV03r3IAFFuG/eNVo4jFvaRDNs9pWjYj/AobdOtMz96kw4jcgR0CM57xSpXvjfuO2POlqTDEaKZ8ZS/ayn3teDrWRgqSfnmkyzXN+T7e0gKfWAC2CT7xzv9N/Sl2U1sPUx95Rp/ULlE5Hc6WiTa7spSFsllS07KHT/ag8+zu29/mxngUJxhWvrn+ulLUC8yGprLwQkLaOAg7JHxpseWZVhcnJBQ2sZUkZICgd8eW2cdqRZQKzjwZZXYX+4le4cPMXiFrabbjzkjOpIGFf5sdc+NIjjLjDq2nUFLiFFKknsR1FPNhcW3OhutuamnTpWcg9+nlQG7qRLukqQlPuuOqUn4ZwPpU4pZGK+InVMvDeYhFQS55Z3q1YrQ7fr0zbWCUhxWXnB/dN/iUfTp54FXbNaUT5jpkrLcZpOt1Sep3wEjzP8ArXQOFwVMOsWmKzHaQNJIwPMFajuo9euaTZvAO0R1NSuMscCMjljauEMNtSxHiNYZZQ2jOEgdOowBtS1P4Uf5MlNukKeksDOFAALHkc0RTcJVjtKEqLb37xZcSpOoOZOAc9gAO3cGvP2o49FjSVxE81KtYwCG3ABnVsdlDHrTa1soQMPMC57LXOD+kdQZwPcgLVNblsqCI7xKwQT1ABynx6/0KsM32ZdYD0eOttllJwAlIQps9wPI1qHFbTe8Nq5MK9s8pzG+hYBUg+f4h/KKRZryLdf5IDjqG2nFIWhScEkHGPzro1hHXd54Mm09Qe5s+ROi2fiNdinxYkxBkMSB+6Upespz2B6bbile5R4v/EcqBcGksqUtSuekYBBJwSKMcOOw78xHckEsrtjrRacySVoz39dO+DjPnXv9qTHMmMTYjjakoHLcKcas52oC4Z2RVwfP/JVVWlGpTJ4P9xN4ptkq2OtLUUvx3GsNLBByAQPnU/tDEO2RwtvLziSnmH8O/Qj6586uIlNLjrs8gpdaWlTyVYyUOJGdviAR6iouPWmfbmRbmFiOUpJbIO6sbn1o9FaQCvtD19AOoQN5hDhl9U+LOtEx4AJZVIiKUrIbXgjA36EH6UE4TS7C4pZgTVLinWUEgfcc6Anyojwy27r58hjlNsY05GkKAPj1IHWvHFUR12cZbKFFxSGnQcbgcpA3qatzY71Ho/mdK+hdOVtTs8GSTLU6IsyTpOuIv746K3wR6fpTFwpKW/YLgwXCVjBCSMjCtjgetUliS7bUMsIUQ5H99OnPLXjf54o3wPEWu0yHVDlgIKB2JNM1T/JBPuJz9PWVtdT4lCwweS4j38HmZA7DG+aDTFtqlOqZwGyslI8s0furybVb3GkqJkyElKUjqlB+8fXp86UlFWen1pQbOWkWuO9wB4kdni82wy3E/wAVclKM+QTt9SaZXnHrFCREiNkJ250hJ3WogE+YGDtVPgZDEq0XKKvHMDqVJP8AKQPyNH+I5xY0MmM2tC2EKH7vuBvv1PhS92NyjuULWzen7SESWptngoUyoLaJw5nBVnOT8wPrQC9S48afKCWi2uMoFtZXkOdNyPOrlpuaZNwWtay02UBtspHuNr3KdQ8DQPjx9tziNMxIB5icLa8Ck4PoaYWDUkJ4m00kasI/nMNQOJLO8wyyIzqZbKA6hDa9La1Z3BKs49O1KfF0hdyv8xRhpYX/AHiQc7jv+VWlnX7NcLUhjmjSVMKbOUY2+BG1G+KbT7VZhdYbfL5qsyG076MjbPrkelO0VqHg9xWrp+Gu3LnEG8FOSRInrStCWmoiVaT460/71Z43UVsW+ZFe5i3c8zUQcZ3GR33JPyrxwC24GpKAW23HG1IKVjOtOM4HqB8qJXq2wBatCV61MrIaKsjLeAUZ89O3xSaBLcXWY7lt+nIalz1xI+EbPbp7kd959GonDjLKSCnIO5z2z4Ua4ysXO+z0xtLL4jklpYA1Y6HJPUdKqcBOMMXVhv2XCHtSVLSTsMYzjypp4mgKluh1talLQpOVPYGnwxnrv/pSa7dlko/yAJvrMXWLA+i3Rnbk4Cp7YgKydI8Pj0q9dLRNvCnZNuiEatLa0oUMABIBBBx4UwMhLr0ZqYy4httpICtglZB7jsOtbvXELsCylUb3ZMh4R46uoT1yrw6fUipBqPSLWLD1jNaACOoPiW9nQORz4w5Qb1aVAqAPUjHU/lip7mfsqCEWaG9MkLTkqKcJTnoT0z16D1pNhSLy5IXLbvVwXMZWFYW6SCjY5050439K6LaOJl3WJHTH9kTOcbSvlrdxkEA5Cep6nvtikfEs3DSJ92Sw8zm6rJxJPkOuG3vvvK3WpSkD8z+VBLzGnWqZ7NcWVMv6ArQSDsenQ19AR5QyhmUpluSR/DDgJPmB18a4p+2R8t8Y6QM/2Vv9apGpZuCJGah3BfAswR7u5GcJSiThKVdtYzgeoJ+lO9+Klw1RUI/f9W1eKT2+Od65dyS2oKBIUkggg4IPYjzp94e4kbuRjw7opCJqFf2eQoe6s/4VDxOcefkcZ6D0Mjerj7xlepBX0/4ivZXpC5zkNaTpWdK29gQQdjj45opxFbETJ3tEeGtatPZWrPiQKMcRssCczLdhohyEJ0h9tJUhWPIb5/KvEG421SSUPJS5qwpDiSlOPHURtv22pNZYZwODL2YZWzyPEXOE4TrVxLwkKjlLnLVqHY98elNVrajy7ndrW2SpDIKinpqGk4x47gfSrMK1tNzStppQ1kkqX0GR1+AzQ6XAkxOIly46S+SOW4lH4hgZ/ryqOq4I5lGtpF6rt9pWscP2W8NPSELUhklWDnrvjPlmjrizKuSYklDQ50bfokBQUopHgNjiiyrPGZjsSnueSpGSlwgacYwDnG3r4daCz5NrjSH5F0vEJsue/wApDqVqwPIb/IVgtxaXhM1dlSqx6EJymmrHFSm2MBcpKdKUJxlXhuDsNtzkfWoYE5NhtapHEktISoEAurIUSd8JT+M9elIF8/aAI7KmOF4/s4zgzXkguH/Inon4nPwFJKp0qfLVJuEl6S8rYuPLK1Y8Mnt5UQ9RuDxn+ZLdqUxgc/vOp3n9pkJTBZt8N10I/huPJCED4gElW/wofw8q5cScLXW5OvuSJMS4tuEY6I0fdSB0A2OB51ztzUCpI6V2L/8AP4UqxXtKNJUZaPv9PuCvXVKKiJN67EiVbdKYVDcEJC9KiUhR06vAfTtnp1rTcUNSFtoQ+44pKVBa29KWgBtpVj12J3JyRRq/8NFiUu52RUZTiCoyYzCjpCe5HgfLv6bA4MxuaqO++yBJLpSywtwFQQDjWO33dyR3OKlrxja3cVbuzuXr8R24du9tkyRDmMoEgKCEyCAA651KTjHvbZ6Y9dq51+2jJ4y/9Vv9atXsC1LfVHeaSotq9lisDCuao5U4d/XO2N/Ggn7UZch2+QXZiD7Q5bWFO6RgaiDmm1L83bAZ/l74Kc1FYyajfyFAkZ+FWigEggjfxqtIUEH3j8K+kFoC5kYQ7sCFGOMJ8FsR3iibGwBokjJ9Fdfnmh0rjNxBV7HaYjCidytanPptQx/C9ife7CpITNt0u/aMR17SNWpuRyykeQxua5N5DtuUTo1uyrjMvN8cX5KQG5LaAfwoZSB+VFI3F9/ftyVIllsrUQp1hpsKBOyQNs5JNLbC7Ly0hy2zSvoSmaAD6aD2q0l+wtttAWyaVJwTiZjceG3rXlrB52xb2tnuQ3Bi+znuZdGrpKdA1JEhLjhx5A/HtURt1xxy0WyYFf8AgUCenl5irzt4t60n93dUrCcNn7SPuHO56eG3rXv7WgKGUt3cEDY/aatvp8KMsTwBAXI7gJdtuCwNNtmEYznkL/0qVmBcWUe9bZZT0VqZUMH5edHWrvBBCmG7m2M7pVcCoEeHTx3r27doDrhdcReU5PvaLjk4x8P6/LApUZmM2TiUI8G4IWhYtckKI0hC2VHP08q6R+x2bF4egXVm6B+Ot2SlaU+zOK6JAPRJrnwvkMZy1dFJAOP+YnKe2RtVyHeICm1Dl3U61b6rgTt2HT4fKtsHqrsxAU7eZ3RPFdgUcIkOErHaI7vn+SkTiG3WGa+qVZ7suIHDlbZhvFBPiMJ260iyprHLIZFxQ9pwh03BagFeOP0zQpyVNGlHtsoHvh5Xb1qVtBkYaPrvwcidHsdiskacly53hT6W1ajHagupCiP8Xu74pY/a3Mj3Xi3n25SnWkxm0E6FJIO5wQQD0IpZelTnAcT5WM5/jqH61EFrXlTzinFnqpZyTt4mvV6UUnInrLTYOYaX99HxqnN/St1lXr/riV+qV1dU+lbPT1rKypRHHuV/xmtHoa3WU9Oop+5Cn74qfsfhWVlIX6oR6mM9KlT91fw/WsrKaeovzKzf/UJ+JqzE/g+tZWVifXMbqXf7j+eonPv+lZWU6yCkrfhNRisrKnt6jFn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43018" name="Picture 14" descr="http://elementy.ru/images/news/mitochondria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6424613"/>
            <a:ext cx="349567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Прямоугольник 8"/>
          <p:cNvSpPr>
            <a:spLocks noChangeArrowheads="1"/>
          </p:cNvSpPr>
          <p:nvPr/>
        </p:nvSpPr>
        <p:spPr bwMode="auto">
          <a:xfrm>
            <a:off x="4076700" y="5691188"/>
            <a:ext cx="262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в митохондриях</a:t>
            </a:r>
            <a:endParaRPr lang="ru-RU" sz="2400">
              <a:latin typeface="Corbel" pitchFamily="34" charset="0"/>
            </a:endParaRPr>
          </a:p>
        </p:txBody>
      </p:sp>
      <p:sp>
        <p:nvSpPr>
          <p:cNvPr id="43020" name="Прямоугольник 9"/>
          <p:cNvSpPr>
            <a:spLocks noChangeArrowheads="1"/>
          </p:cNvSpPr>
          <p:nvPr/>
        </p:nvSpPr>
        <p:spPr bwMode="auto">
          <a:xfrm>
            <a:off x="4484688" y="2109788"/>
            <a:ext cx="240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в хлоропластах</a:t>
            </a:r>
            <a:endParaRPr lang="ru-RU" sz="240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797133">
            <a:off x="4267200" y="5584825"/>
            <a:ext cx="248285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260350" y="14288"/>
            <a:ext cx="6264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РНК- </a:t>
            </a:r>
          </a:p>
          <a:p>
            <a:pPr algn="ctr"/>
            <a:r>
              <a:rPr lang="ru-RU" alt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рибонуклеиновая </a:t>
            </a:r>
          </a:p>
          <a:p>
            <a:pPr algn="ctr"/>
            <a:r>
              <a:rPr lang="ru-RU" alt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238250" y="1954213"/>
            <a:ext cx="5045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Состав нуклеотида в РНК</a:t>
            </a:r>
          </a:p>
        </p:txBody>
      </p:sp>
      <p:pic>
        <p:nvPicPr>
          <p:cNvPr id="45060" name="Picture 5" descr="C:\Users\Администратор\Desktop\всмвывы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88" y="2819400"/>
            <a:ext cx="302101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C:\Users\Администратор\Desktop\ывавыапв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0463" y="6546850"/>
            <a:ext cx="2336800" cy="22256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2" name="Picture 3" descr="C:\Users\Администратор\Desktop\Безывп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583313">
            <a:off x="2079625" y="5932488"/>
            <a:ext cx="14382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C:\Users\Администратор\Desktop\Безымянный.pngвап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2514600" cy="2976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4" name="Picture 4" descr="C:\Users\Администратор\Desktop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7613650"/>
            <a:ext cx="14525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ХАРАКТЕРИСТИКИ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А) расщепляются на глицерин и высшие жирные кислоты</a:t>
            </a:r>
            <a:br>
              <a:rPr lang="ru-RU" sz="2400" smtClean="0"/>
            </a:br>
            <a:r>
              <a:rPr lang="ru-RU" sz="2400" smtClean="0"/>
              <a:t>Б) выполняют функцию тепло изолятора</a:t>
            </a:r>
            <a:br>
              <a:rPr lang="ru-RU" sz="2400" smtClean="0"/>
            </a:br>
            <a:r>
              <a:rPr lang="ru-RU" sz="2400" smtClean="0"/>
              <a:t>В) образуют клеточные стенки растений</a:t>
            </a:r>
            <a:br>
              <a:rPr lang="ru-RU" sz="2400" smtClean="0"/>
            </a:br>
            <a:r>
              <a:rPr lang="ru-RU" sz="2400" smtClean="0"/>
              <a:t>Г) являются биополимерами</a:t>
            </a:r>
            <a:br>
              <a:rPr lang="ru-RU" sz="2400" smtClean="0"/>
            </a:br>
            <a:r>
              <a:rPr lang="ru-RU" sz="2400" smtClean="0"/>
              <a:t>Д) могут выполнять регуляторную функцию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ОРГАНИЧЕСКИЕ ВЕЩЕСТВА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1) полисахариды</a:t>
            </a:r>
            <a:br>
              <a:rPr lang="ru-RU" sz="2400" smtClean="0"/>
            </a:br>
            <a:r>
              <a:rPr lang="ru-RU" sz="2400" smtClean="0"/>
              <a:t>2) липиды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5" descr="slide-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8813"/>
            <a:ext cx="6242050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slide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850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0" y="7426325"/>
            <a:ext cx="4381500" cy="17176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accent2"/>
                </a:solidFill>
              </a:rPr>
              <a:t>!Все</a:t>
            </a:r>
            <a:r>
              <a:rPr lang="ru-RU" sz="2800" smtClean="0"/>
              <a:t> </a:t>
            </a:r>
            <a:r>
              <a:rPr lang="ru-RU" sz="2800" smtClean="0">
                <a:solidFill>
                  <a:schemeClr val="accent2"/>
                </a:solidFill>
              </a:rPr>
              <a:t>виды РНК</a:t>
            </a:r>
            <a:r>
              <a:rPr lang="ru-RU" sz="2800" smtClean="0"/>
              <a:t> синтезируются в ядре с матричной  цепи ДНК</a:t>
            </a:r>
          </a:p>
        </p:txBody>
      </p:sp>
      <p:pic>
        <p:nvPicPr>
          <p:cNvPr id="47107" name="Picture 4" descr="slide-2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GGRDzq897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25" y="-571500"/>
            <a:ext cx="771525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Задания 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/>
              </a:rPr>
              <a:t>https://www.bio-faq.ru/prtwo/prtwo051.html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Дополнительно</a:t>
            </a:r>
            <a:br>
              <a:rPr lang="ru-RU" sz="4000" smtClean="0"/>
            </a:br>
            <a:r>
              <a:rPr lang="ru-RU" sz="4000" smtClean="0"/>
              <a:t>методы изучения днк и рнк</a:t>
            </a:r>
          </a:p>
        </p:txBody>
      </p:sp>
      <p:sp>
        <p:nvSpPr>
          <p:cNvPr id="50178" name="AutoShap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781300" y="2339975"/>
            <a:ext cx="1512888" cy="23034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Гиперссылка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1" name="Picture 4" descr="KiNNMRioYl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4213"/>
            <a:ext cx="7267575" cy="1028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03" name="Picture 4" descr="5143ec5fcb9a58977507490897c9c870-8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0"/>
            <a:ext cx="76200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476250" y="6156325"/>
            <a:ext cx="5616575" cy="1922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b="1"/>
              <a:t>Полимеразную цепную реакцию (ПЦР, PCR) </a:t>
            </a:r>
            <a:r>
              <a:rPr lang="ru-RU"/>
              <a:t>изобрёл в 1983 году Кэри Мюллис (американский учёный). Впоследствии он получил за это изобретение Нобелевскую премию. В настоящее время ПЦР-диагностика является, одним из самых точных и чувствительных методов диагностики инфекционных заболеваний.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2227" name="Picture 4" descr="etapi-pcr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3913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6" name="Picture 4" descr="image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300" name="Picture 4" descr="image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СВОЙСТВА ИЛИ ФУНКЦИИ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А) состоят из мономеров глюкозы</a:t>
            </a:r>
            <a:br>
              <a:rPr lang="ru-RU" sz="2800" smtClean="0"/>
            </a:br>
            <a:r>
              <a:rPr lang="ru-RU" sz="2800" smtClean="0"/>
              <a:t>Б) обеспечивают активный транспорт через мембраны</a:t>
            </a:r>
            <a:br>
              <a:rPr lang="ru-RU" sz="2800" smtClean="0"/>
            </a:br>
            <a:r>
              <a:rPr lang="ru-RU" sz="2800" smtClean="0"/>
              <a:t>В) являются запасным веществом в клетке</a:t>
            </a:r>
            <a:br>
              <a:rPr lang="ru-RU" sz="2800" smtClean="0"/>
            </a:br>
            <a:r>
              <a:rPr lang="ru-RU" sz="2800" smtClean="0"/>
              <a:t>Г) выполняют транспортную функцию</a:t>
            </a:r>
            <a:br>
              <a:rPr lang="ru-RU" sz="2800" smtClean="0"/>
            </a:br>
            <a:r>
              <a:rPr lang="ru-RU" sz="2800" smtClean="0"/>
              <a:t>Д) образуют клеточную стенку</a:t>
            </a:r>
            <a:br>
              <a:rPr lang="ru-RU" sz="2800" smtClean="0"/>
            </a:br>
            <a:r>
              <a:rPr lang="ru-RU" sz="2800" smtClean="0"/>
              <a:t>Е) выполняют ферментативную функцию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ВИДЫ ВЕЩЕСТВ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1) углеводы</a:t>
            </a:r>
            <a:br>
              <a:rPr lang="ru-RU" sz="2800" smtClean="0"/>
            </a:br>
            <a:r>
              <a:rPr lang="ru-RU" sz="2800" smtClean="0"/>
              <a:t>2) белки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СВОЙСТВА ИЛИ ФУНКЦИИ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А) содержат в составе остаток фосфорной кислоты</a:t>
            </a:r>
            <a:br>
              <a:rPr lang="ru-RU" sz="2800" smtClean="0"/>
            </a:br>
            <a:r>
              <a:rPr lang="ru-RU" sz="2800" smtClean="0"/>
              <a:t>Б) у растений обычно жидкие, а у животных - твёрдые</a:t>
            </a:r>
            <a:br>
              <a:rPr lang="ru-RU" sz="2800" smtClean="0"/>
            </a:br>
            <a:r>
              <a:rPr lang="ru-RU" sz="2800" smtClean="0"/>
              <a:t>В) имеют гидрофильные и гидрофобные участки</a:t>
            </a:r>
            <a:br>
              <a:rPr lang="ru-RU" sz="2800" smtClean="0"/>
            </a:br>
            <a:r>
              <a:rPr lang="ru-RU" sz="2800" smtClean="0"/>
              <a:t>Г) служат для запасания энергии</a:t>
            </a:r>
            <a:br>
              <a:rPr lang="ru-RU" sz="2800" smtClean="0"/>
            </a:br>
            <a:r>
              <a:rPr lang="ru-RU" sz="2800" smtClean="0"/>
              <a:t>Д) содержат три остатка жирных кислот в каждой молекуле</a:t>
            </a:r>
            <a:br>
              <a:rPr lang="ru-RU" sz="2800" smtClean="0"/>
            </a:br>
            <a:r>
              <a:rPr lang="ru-RU" sz="2800" smtClean="0"/>
              <a:t>Е) входят в состав мембран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ВИДЫ ВЕЩЕСТВ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1) фосфолипиды</a:t>
            </a:r>
            <a:br>
              <a:rPr lang="ru-RU" sz="2800" smtClean="0"/>
            </a:br>
            <a:r>
              <a:rPr lang="ru-RU" sz="2800" smtClean="0"/>
              <a:t>2) жиры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ХАРАКТЕРИСТИКА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А) защищают организм от переохлаждения</a:t>
            </a:r>
            <a:br>
              <a:rPr lang="ru-RU" sz="2400" smtClean="0"/>
            </a:br>
            <a:r>
              <a:rPr lang="ru-RU" sz="2400" smtClean="0"/>
              <a:t>Б) являются полимерами</a:t>
            </a:r>
            <a:br>
              <a:rPr lang="ru-RU" sz="2400" smtClean="0"/>
            </a:br>
            <a:r>
              <a:rPr lang="ru-RU" sz="2400" smtClean="0"/>
              <a:t>В) состоят из остатков молекул аминокислот</a:t>
            </a:r>
            <a:br>
              <a:rPr lang="ru-RU" sz="2400" smtClean="0"/>
            </a:br>
            <a:r>
              <a:rPr lang="ru-RU" sz="2400" smtClean="0"/>
              <a:t>Г) состоят из остатков молекул жирных кислот и глицерина</a:t>
            </a:r>
            <a:br>
              <a:rPr lang="ru-RU" sz="2400" smtClean="0"/>
            </a:br>
            <a:r>
              <a:rPr lang="ru-RU" sz="2400" smtClean="0"/>
              <a:t>Д) при окислении 1 грамма веществ дают 38,9 кДж</a:t>
            </a:r>
            <a:br>
              <a:rPr lang="ru-RU" sz="2400" smtClean="0"/>
            </a:br>
            <a:r>
              <a:rPr lang="ru-RU" sz="2400" smtClean="0"/>
              <a:t>Е) защищают организм от бактерий и вирусов</a:t>
            </a:r>
            <a:br>
              <a:rPr lang="ru-RU" sz="2400" smtClean="0"/>
            </a:b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ВЕЩЕСТВА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1) белки</a:t>
            </a:r>
            <a:br>
              <a:rPr lang="ru-RU" sz="2400" smtClean="0"/>
            </a:br>
            <a:r>
              <a:rPr lang="ru-RU" sz="2400" smtClean="0"/>
              <a:t>2) жиры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ХАРАКТЕРИСТИКА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А) </a:t>
            </a:r>
            <a:r>
              <a:rPr lang="ru-RU" sz="2000" smtClean="0"/>
              <a:t>аминокислотные остатки соединены только полипептидными связями</a:t>
            </a:r>
            <a:br>
              <a:rPr lang="ru-RU" sz="2000" smtClean="0"/>
            </a:br>
            <a:r>
              <a:rPr lang="ru-RU" sz="2000" smtClean="0"/>
              <a:t>Б) при ее разрушении наступает необратимая денатурация</a:t>
            </a:r>
            <a:br>
              <a:rPr lang="ru-RU" sz="2000" smtClean="0"/>
            </a:br>
            <a:r>
              <a:rPr lang="ru-RU" sz="2000" smtClean="0"/>
              <a:t>В) строгая последовательность аминокислотных остатков</a:t>
            </a:r>
            <a:br>
              <a:rPr lang="ru-RU" sz="2000" smtClean="0"/>
            </a:br>
            <a:r>
              <a:rPr lang="ru-RU" sz="2000" smtClean="0"/>
              <a:t>Г) молекула в форме глобулы или фибриллы</a:t>
            </a:r>
            <a:br>
              <a:rPr lang="ru-RU" sz="2000" smtClean="0"/>
            </a:br>
            <a:r>
              <a:rPr lang="ru-RU" sz="2000" smtClean="0"/>
              <a:t>Д) конфигурация цепи</a:t>
            </a:r>
            <a:br>
              <a:rPr lang="ru-RU" sz="2000" smtClean="0"/>
            </a:br>
            <a:r>
              <a:rPr lang="ru-RU" sz="2000" smtClean="0">
                <a:latin typeface="Arial" charset="0"/>
              </a:rPr>
              <a:t>в виде линии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Е) имеет дисульфидные мостики между радикалами</a:t>
            </a:r>
            <a:r>
              <a:rPr lang="ru-RU" sz="2800" smtClean="0"/>
              <a:t> аминокислот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СТРУКТУРА БЕЛКА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1) первичная</a:t>
            </a:r>
            <a:br>
              <a:rPr lang="ru-RU" sz="2800" smtClean="0"/>
            </a:br>
            <a:r>
              <a:rPr lang="ru-RU" sz="2800" smtClean="0"/>
              <a:t>2) третичная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ОСОБЕННОСТЬ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А) содержат в составе азот и серу</a:t>
            </a:r>
            <a:br>
              <a:rPr lang="ru-RU" sz="2800" smtClean="0"/>
            </a:br>
            <a:r>
              <a:rPr lang="ru-RU" sz="2800" smtClean="0"/>
              <a:t>Б) используются как запас энергии</a:t>
            </a:r>
            <a:br>
              <a:rPr lang="ru-RU" sz="2800" smtClean="0"/>
            </a:br>
            <a:r>
              <a:rPr lang="ru-RU" sz="2800" smtClean="0"/>
              <a:t>В) содержат один тип мономеров</a:t>
            </a:r>
            <a:br>
              <a:rPr lang="ru-RU" sz="2800" smtClean="0"/>
            </a:br>
            <a:r>
              <a:rPr lang="ru-RU" sz="2800" smtClean="0"/>
              <a:t>Г) могут выполнять ферментативную функцию</a:t>
            </a:r>
            <a:br>
              <a:rPr lang="ru-RU" sz="2800" smtClean="0"/>
            </a:br>
            <a:r>
              <a:rPr lang="ru-RU" sz="2800" smtClean="0"/>
              <a:t>Д) могут быть растворимы в воде</a:t>
            </a:r>
            <a:br>
              <a:rPr lang="ru-RU" sz="2800" smtClean="0"/>
            </a:br>
            <a:r>
              <a:rPr lang="ru-RU" sz="2800" smtClean="0"/>
              <a:t>Е) молекулы имеют третичную и четвертичную структуру</a:t>
            </a:r>
            <a:br>
              <a:rPr lang="ru-RU" sz="2800" smtClean="0"/>
            </a:br>
            <a:endParaRPr lang="ru-RU" sz="28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ТИП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1) белки</a:t>
            </a:r>
            <a:br>
              <a:rPr lang="ru-RU" sz="2800" smtClean="0"/>
            </a:br>
            <a:r>
              <a:rPr lang="ru-RU" sz="2800" smtClean="0"/>
              <a:t>2) полисахариды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Найдите три ошибки в приведённом тексте. Укажите номера предложений, в которых они допущены, объясните их. (1) Липиды — органические соединения, растворимые в воде и органических растворителях. (2) По химической структуре липиды представляют собой соединения глицерина и аминокислот. (3) Липиды выполняют структурную, энергетическую, защитную, двигательную функции. (4) Жиры плохо проводят тепло. (5) У многих млекопитающих образуется «бурый жир», играющий роль терморегулятора. (6) Многие липиды входят в состав гормонов.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432</Words>
  <Application>Microsoft Office PowerPoint</Application>
  <PresentationFormat>Экран (4:3)</PresentationFormat>
  <Paragraphs>89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Задания </vt:lpstr>
      <vt:lpstr>Дополнительно методы изучения днк и рнк</vt:lpstr>
      <vt:lpstr>Слайд 35</vt:lpstr>
      <vt:lpstr>Слайд 36</vt:lpstr>
      <vt:lpstr>Слайд 37</vt:lpstr>
      <vt:lpstr>Слайд 38</vt:lpstr>
      <vt:lpstr>Слайд 39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Михаил</cp:lastModifiedBy>
  <cp:revision>32</cp:revision>
  <cp:lastPrinted>2013-12-01T08:06:05Z</cp:lastPrinted>
  <dcterms:created xsi:type="dcterms:W3CDTF">2013-12-01T05:55:11Z</dcterms:created>
  <dcterms:modified xsi:type="dcterms:W3CDTF">2021-09-23T13:48:01Z</dcterms:modified>
</cp:coreProperties>
</file>