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58" r:id="rId3"/>
    <p:sldId id="262" r:id="rId4"/>
    <p:sldId id="261" r:id="rId5"/>
    <p:sldId id="265" r:id="rId6"/>
    <p:sldId id="266" r:id="rId7"/>
    <p:sldId id="268" r:id="rId8"/>
    <p:sldId id="269" r:id="rId9"/>
    <p:sldId id="283" r:id="rId10"/>
    <p:sldId id="270" r:id="rId11"/>
    <p:sldId id="281" r:id="rId12"/>
    <p:sldId id="286" r:id="rId13"/>
    <p:sldId id="287" r:id="rId14"/>
    <p:sldId id="271" r:id="rId15"/>
    <p:sldId id="272" r:id="rId16"/>
    <p:sldId id="285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7" autoAdjust="0"/>
    <p:restoredTop sz="94660"/>
  </p:normalViewPr>
  <p:slideViewPr>
    <p:cSldViewPr>
      <p:cViewPr>
        <p:scale>
          <a:sx n="80" d="100"/>
          <a:sy n="80" d="100"/>
        </p:scale>
        <p:origin x="-100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613346-16F3-4608-B47D-F0187088B0AB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</dgm:pt>
    <dgm:pt modelId="{002B5B46-F426-4061-BCD5-7A26588E28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Arial Black" pitchFamily="34" charset="0"/>
            </a:rPr>
            <a:t>Вирусы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(по составу)</a:t>
          </a:r>
        </a:p>
      </dgm:t>
    </dgm:pt>
    <dgm:pt modelId="{360D5CFF-EE18-4092-AB3F-515BAD9BA693}" type="parTrans" cxnId="{0F773400-6673-4508-A5B8-B792F0A68BAB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28747A7B-492C-4ACA-86AC-222021A7ADA0}" type="sibTrans" cxnId="{0F773400-6673-4508-A5B8-B792F0A68BAB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A0AE25E6-6D2E-4D4B-9E4E-578396329F0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ДНК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содержащие</a:t>
          </a:r>
        </a:p>
      </dgm:t>
    </dgm:pt>
    <dgm:pt modelId="{D1D818E8-8134-459A-B610-D5D9C739F584}" type="parTrans" cxnId="{2D43815C-3E81-4713-A6CA-CC9B1E5944E0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9BFCCDC9-3C5C-44EB-ABD5-B85F1885C962}" type="sibTrans" cxnId="{2D43815C-3E81-4713-A6CA-CC9B1E5944E0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99EEBB6C-3D3D-4DCF-AB22-ABE012B6C48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Оспа,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Герпес, </a:t>
          </a:r>
        </a:p>
      </dgm:t>
    </dgm:pt>
    <dgm:pt modelId="{29B78FD8-D47D-470C-AB77-BE4A55283EF0}" type="parTrans" cxnId="{95EC9A79-E67F-4A5A-AF18-7AD00AF7AACC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4E2D4DF1-F581-478A-B49E-D65679A255DF}" type="sibTrans" cxnId="{95EC9A79-E67F-4A5A-AF18-7AD00AF7AACC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CB75C5CE-4230-441D-84CD-02BDE9F2E69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РНК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 содержащие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err="1" smtClean="0">
              <a:ln/>
              <a:effectLst/>
              <a:latin typeface="Arial Black" pitchFamily="34" charset="0"/>
            </a:rPr>
            <a:t>ретровирусы</a:t>
          </a:r>
          <a:endParaRPr kumimoji="0" lang="ru-RU" sz="1800" b="0" i="0" u="none" strike="noStrike" cap="none" normalizeH="0" baseline="0" dirty="0" smtClean="0">
            <a:ln/>
            <a:effectLst/>
            <a:latin typeface="Arial Black" pitchFamily="34" charset="0"/>
          </a:endParaRPr>
        </a:p>
      </dgm:t>
    </dgm:pt>
    <dgm:pt modelId="{EEE01765-1358-4A79-81DB-DD0A3AC74297}" type="parTrans" cxnId="{5830AAB4-7270-4A23-9D6D-CA4FB794555A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0144BC3F-F432-443E-A854-ED5D63978747}" type="sibTrans" cxnId="{5830AAB4-7270-4A23-9D6D-CA4FB794555A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3BC81252-A510-49E1-9711-8A170CE245E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Грипп, краснуха, бешенство,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Arial Black" pitchFamily="34" charset="0"/>
            </a:rPr>
            <a:t>ВИЧ.</a:t>
          </a:r>
        </a:p>
      </dgm:t>
    </dgm:pt>
    <dgm:pt modelId="{680796E5-1549-42D2-8D2D-BB3D6256BB7C}" type="parTrans" cxnId="{DC87C528-120C-4707-B0D5-F5A93794F32F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AE41DE60-E14F-43FC-A643-E5976D84E013}" type="sibTrans" cxnId="{DC87C528-120C-4707-B0D5-F5A93794F32F}">
      <dgm:prSet/>
      <dgm:spPr/>
      <dgm:t>
        <a:bodyPr/>
        <a:lstStyle/>
        <a:p>
          <a:endParaRPr lang="ru-RU" sz="1800">
            <a:solidFill>
              <a:srgbClr val="002060"/>
            </a:solidFill>
            <a:latin typeface="Arial Black" pitchFamily="34" charset="0"/>
          </a:endParaRPr>
        </a:p>
      </dgm:t>
    </dgm:pt>
    <dgm:pt modelId="{D769EDCE-696E-4945-99E2-24EA6587E27C}" type="pres">
      <dgm:prSet presAssocID="{8F613346-16F3-4608-B47D-F0187088B0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1ABDED-B842-4AF4-ADD6-FED45F31596A}" type="pres">
      <dgm:prSet presAssocID="{002B5B46-F426-4061-BCD5-7A26588E2886}" presName="hierRoot1" presStyleCnt="0">
        <dgm:presLayoutVars>
          <dgm:hierBranch/>
        </dgm:presLayoutVars>
      </dgm:prSet>
      <dgm:spPr/>
    </dgm:pt>
    <dgm:pt modelId="{F7FD5985-EA14-4608-A279-6C79C0293E77}" type="pres">
      <dgm:prSet presAssocID="{002B5B46-F426-4061-BCD5-7A26588E2886}" presName="rootComposite1" presStyleCnt="0"/>
      <dgm:spPr/>
    </dgm:pt>
    <dgm:pt modelId="{C80D133E-D51B-4036-8457-7A2E34FFE23C}" type="pres">
      <dgm:prSet presAssocID="{002B5B46-F426-4061-BCD5-7A26588E28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AA87B5-912D-43F7-9C2B-E3638F764E2D}" type="pres">
      <dgm:prSet presAssocID="{002B5B46-F426-4061-BCD5-7A26588E28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FE44488-7F66-41B0-861C-60FB33725884}" type="pres">
      <dgm:prSet presAssocID="{002B5B46-F426-4061-BCD5-7A26588E2886}" presName="hierChild2" presStyleCnt="0"/>
      <dgm:spPr/>
    </dgm:pt>
    <dgm:pt modelId="{C8D88882-6EC9-4B7E-829D-CBA61108C3C6}" type="pres">
      <dgm:prSet presAssocID="{D1D818E8-8134-459A-B610-D5D9C739F584}" presName="Name35" presStyleLbl="parChTrans1D2" presStyleIdx="0" presStyleCnt="2"/>
      <dgm:spPr/>
      <dgm:t>
        <a:bodyPr/>
        <a:lstStyle/>
        <a:p>
          <a:endParaRPr lang="ru-RU"/>
        </a:p>
      </dgm:t>
    </dgm:pt>
    <dgm:pt modelId="{D78D5639-C392-48EA-B424-2B5E0FD19EBD}" type="pres">
      <dgm:prSet presAssocID="{A0AE25E6-6D2E-4D4B-9E4E-578396329F02}" presName="hierRoot2" presStyleCnt="0">
        <dgm:presLayoutVars>
          <dgm:hierBranch/>
        </dgm:presLayoutVars>
      </dgm:prSet>
      <dgm:spPr/>
    </dgm:pt>
    <dgm:pt modelId="{AF91B11C-430D-4263-8E46-859894011317}" type="pres">
      <dgm:prSet presAssocID="{A0AE25E6-6D2E-4D4B-9E4E-578396329F02}" presName="rootComposite" presStyleCnt="0"/>
      <dgm:spPr/>
    </dgm:pt>
    <dgm:pt modelId="{B5D04604-25A6-4CA0-A782-B13747FAA9A3}" type="pres">
      <dgm:prSet presAssocID="{A0AE25E6-6D2E-4D4B-9E4E-578396329F0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AC72D4-F746-4650-BFCB-8FA98186DB7F}" type="pres">
      <dgm:prSet presAssocID="{A0AE25E6-6D2E-4D4B-9E4E-578396329F02}" presName="rootConnector" presStyleLbl="node2" presStyleIdx="0" presStyleCnt="2"/>
      <dgm:spPr/>
      <dgm:t>
        <a:bodyPr/>
        <a:lstStyle/>
        <a:p>
          <a:endParaRPr lang="ru-RU"/>
        </a:p>
      </dgm:t>
    </dgm:pt>
    <dgm:pt modelId="{4B3B93F4-2123-4FEB-8B1B-F9AA5B26A5A8}" type="pres">
      <dgm:prSet presAssocID="{A0AE25E6-6D2E-4D4B-9E4E-578396329F02}" presName="hierChild4" presStyleCnt="0"/>
      <dgm:spPr/>
    </dgm:pt>
    <dgm:pt modelId="{EC96C5CA-A462-4F60-B1C9-C57DAD5D8409}" type="pres">
      <dgm:prSet presAssocID="{29B78FD8-D47D-470C-AB77-BE4A55283EF0}" presName="Name35" presStyleLbl="parChTrans1D3" presStyleIdx="0" presStyleCnt="2"/>
      <dgm:spPr/>
      <dgm:t>
        <a:bodyPr/>
        <a:lstStyle/>
        <a:p>
          <a:endParaRPr lang="ru-RU"/>
        </a:p>
      </dgm:t>
    </dgm:pt>
    <dgm:pt modelId="{4BFFFC81-7006-4988-89C2-1FDC12DA2A80}" type="pres">
      <dgm:prSet presAssocID="{99EEBB6C-3D3D-4DCF-AB22-ABE012B6C487}" presName="hierRoot2" presStyleCnt="0">
        <dgm:presLayoutVars>
          <dgm:hierBranch val="r"/>
        </dgm:presLayoutVars>
      </dgm:prSet>
      <dgm:spPr/>
    </dgm:pt>
    <dgm:pt modelId="{3443FC86-AB2F-4C50-A8C0-8BEC411CE7B2}" type="pres">
      <dgm:prSet presAssocID="{99EEBB6C-3D3D-4DCF-AB22-ABE012B6C487}" presName="rootComposite" presStyleCnt="0"/>
      <dgm:spPr/>
    </dgm:pt>
    <dgm:pt modelId="{8921D7B6-402B-4B73-9F1B-AAA374DCC48C}" type="pres">
      <dgm:prSet presAssocID="{99EEBB6C-3D3D-4DCF-AB22-ABE012B6C487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1982D3-9C1A-430F-B038-F840A7A4C168}" type="pres">
      <dgm:prSet presAssocID="{99EEBB6C-3D3D-4DCF-AB22-ABE012B6C487}" presName="rootConnector" presStyleLbl="node3" presStyleIdx="0" presStyleCnt="2"/>
      <dgm:spPr/>
      <dgm:t>
        <a:bodyPr/>
        <a:lstStyle/>
        <a:p>
          <a:endParaRPr lang="ru-RU"/>
        </a:p>
      </dgm:t>
    </dgm:pt>
    <dgm:pt modelId="{EAB23DB8-322B-45F8-B23E-0708A24B0C7C}" type="pres">
      <dgm:prSet presAssocID="{99EEBB6C-3D3D-4DCF-AB22-ABE012B6C487}" presName="hierChild4" presStyleCnt="0"/>
      <dgm:spPr/>
    </dgm:pt>
    <dgm:pt modelId="{5373EFF0-8C27-46ED-B1C6-EDEC461043F1}" type="pres">
      <dgm:prSet presAssocID="{99EEBB6C-3D3D-4DCF-AB22-ABE012B6C487}" presName="hierChild5" presStyleCnt="0"/>
      <dgm:spPr/>
    </dgm:pt>
    <dgm:pt modelId="{D04DBB6B-5CA4-46AD-AC37-07FEC8675A24}" type="pres">
      <dgm:prSet presAssocID="{A0AE25E6-6D2E-4D4B-9E4E-578396329F02}" presName="hierChild5" presStyleCnt="0"/>
      <dgm:spPr/>
    </dgm:pt>
    <dgm:pt modelId="{B2DF0D8D-986C-4414-8EE3-0DCFBDBCF961}" type="pres">
      <dgm:prSet presAssocID="{EEE01765-1358-4A79-81DB-DD0A3AC7429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5180C2CE-A469-467B-87FA-42E713C4FCF5}" type="pres">
      <dgm:prSet presAssocID="{CB75C5CE-4230-441D-84CD-02BDE9F2E69D}" presName="hierRoot2" presStyleCnt="0">
        <dgm:presLayoutVars>
          <dgm:hierBranch/>
        </dgm:presLayoutVars>
      </dgm:prSet>
      <dgm:spPr/>
    </dgm:pt>
    <dgm:pt modelId="{B293A64D-EFFE-4CD1-9692-EDD20F3EF529}" type="pres">
      <dgm:prSet presAssocID="{CB75C5CE-4230-441D-84CD-02BDE9F2E69D}" presName="rootComposite" presStyleCnt="0"/>
      <dgm:spPr/>
    </dgm:pt>
    <dgm:pt modelId="{6C8C8A18-34F9-4E47-A701-A7FDABE014DC}" type="pres">
      <dgm:prSet presAssocID="{CB75C5CE-4230-441D-84CD-02BDE9F2E69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194FF8-7630-434F-918A-9BDFA333424B}" type="pres">
      <dgm:prSet presAssocID="{CB75C5CE-4230-441D-84CD-02BDE9F2E69D}" presName="rootConnector" presStyleLbl="node2" presStyleIdx="1" presStyleCnt="2"/>
      <dgm:spPr/>
      <dgm:t>
        <a:bodyPr/>
        <a:lstStyle/>
        <a:p>
          <a:endParaRPr lang="ru-RU"/>
        </a:p>
      </dgm:t>
    </dgm:pt>
    <dgm:pt modelId="{656963B3-F8BB-4B5B-A5FE-FA0DA1522C0B}" type="pres">
      <dgm:prSet presAssocID="{CB75C5CE-4230-441D-84CD-02BDE9F2E69D}" presName="hierChild4" presStyleCnt="0"/>
      <dgm:spPr/>
    </dgm:pt>
    <dgm:pt modelId="{4F26590E-79A3-4CC9-B475-8D67B2A49987}" type="pres">
      <dgm:prSet presAssocID="{680796E5-1549-42D2-8D2D-BB3D6256BB7C}" presName="Name35" presStyleLbl="parChTrans1D3" presStyleIdx="1" presStyleCnt="2"/>
      <dgm:spPr/>
      <dgm:t>
        <a:bodyPr/>
        <a:lstStyle/>
        <a:p>
          <a:endParaRPr lang="ru-RU"/>
        </a:p>
      </dgm:t>
    </dgm:pt>
    <dgm:pt modelId="{1F96DAC9-996E-4538-A31A-CEA0F0C27833}" type="pres">
      <dgm:prSet presAssocID="{3BC81252-A510-49E1-9711-8A170CE245E3}" presName="hierRoot2" presStyleCnt="0">
        <dgm:presLayoutVars>
          <dgm:hierBranch val="r"/>
        </dgm:presLayoutVars>
      </dgm:prSet>
      <dgm:spPr/>
    </dgm:pt>
    <dgm:pt modelId="{82F06311-20BB-4B45-8C03-9535C53025B9}" type="pres">
      <dgm:prSet presAssocID="{3BC81252-A510-49E1-9711-8A170CE245E3}" presName="rootComposite" presStyleCnt="0"/>
      <dgm:spPr/>
    </dgm:pt>
    <dgm:pt modelId="{B70B9B2F-FFEC-4442-BAE3-7C68ED21D335}" type="pres">
      <dgm:prSet presAssocID="{3BC81252-A510-49E1-9711-8A170CE245E3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DDFA2A-6A94-44AF-9600-29806605BE88}" type="pres">
      <dgm:prSet presAssocID="{3BC81252-A510-49E1-9711-8A170CE245E3}" presName="rootConnector" presStyleLbl="node3" presStyleIdx="1" presStyleCnt="2"/>
      <dgm:spPr/>
      <dgm:t>
        <a:bodyPr/>
        <a:lstStyle/>
        <a:p>
          <a:endParaRPr lang="ru-RU"/>
        </a:p>
      </dgm:t>
    </dgm:pt>
    <dgm:pt modelId="{71DFB440-D988-4CD6-9FEE-2F4BE521842B}" type="pres">
      <dgm:prSet presAssocID="{3BC81252-A510-49E1-9711-8A170CE245E3}" presName="hierChild4" presStyleCnt="0"/>
      <dgm:spPr/>
    </dgm:pt>
    <dgm:pt modelId="{D64AB942-D7D5-4C4A-AD47-2D33E5C64BD0}" type="pres">
      <dgm:prSet presAssocID="{3BC81252-A510-49E1-9711-8A170CE245E3}" presName="hierChild5" presStyleCnt="0"/>
      <dgm:spPr/>
    </dgm:pt>
    <dgm:pt modelId="{C75DADA3-BDE3-4446-9074-3BB55F711902}" type="pres">
      <dgm:prSet presAssocID="{CB75C5CE-4230-441D-84CD-02BDE9F2E69D}" presName="hierChild5" presStyleCnt="0"/>
      <dgm:spPr/>
    </dgm:pt>
    <dgm:pt modelId="{51A9E3B8-36BA-42D1-BEFE-025CEB29357A}" type="pres">
      <dgm:prSet presAssocID="{002B5B46-F426-4061-BCD5-7A26588E2886}" presName="hierChild3" presStyleCnt="0"/>
      <dgm:spPr/>
    </dgm:pt>
  </dgm:ptLst>
  <dgm:cxnLst>
    <dgm:cxn modelId="{4BBBC2AF-1F47-4F8C-82A3-BB6000944281}" type="presOf" srcId="{680796E5-1549-42D2-8D2D-BB3D6256BB7C}" destId="{4F26590E-79A3-4CC9-B475-8D67B2A49987}" srcOrd="0" destOrd="0" presId="urn:microsoft.com/office/officeart/2005/8/layout/orgChart1"/>
    <dgm:cxn modelId="{B4019064-0B7C-45F1-BAFA-1A2372EA26F7}" type="presOf" srcId="{3BC81252-A510-49E1-9711-8A170CE245E3}" destId="{BEDDFA2A-6A94-44AF-9600-29806605BE88}" srcOrd="1" destOrd="0" presId="urn:microsoft.com/office/officeart/2005/8/layout/orgChart1"/>
    <dgm:cxn modelId="{C4E5653D-5907-458E-8CCE-8BAE6F1BE585}" type="presOf" srcId="{CB75C5CE-4230-441D-84CD-02BDE9F2E69D}" destId="{6C8C8A18-34F9-4E47-A701-A7FDABE014DC}" srcOrd="0" destOrd="0" presId="urn:microsoft.com/office/officeart/2005/8/layout/orgChart1"/>
    <dgm:cxn modelId="{DC87C528-120C-4707-B0D5-F5A93794F32F}" srcId="{CB75C5CE-4230-441D-84CD-02BDE9F2E69D}" destId="{3BC81252-A510-49E1-9711-8A170CE245E3}" srcOrd="0" destOrd="0" parTransId="{680796E5-1549-42D2-8D2D-BB3D6256BB7C}" sibTransId="{AE41DE60-E14F-43FC-A643-E5976D84E013}"/>
    <dgm:cxn modelId="{2D43815C-3E81-4713-A6CA-CC9B1E5944E0}" srcId="{002B5B46-F426-4061-BCD5-7A26588E2886}" destId="{A0AE25E6-6D2E-4D4B-9E4E-578396329F02}" srcOrd="0" destOrd="0" parTransId="{D1D818E8-8134-459A-B610-D5D9C739F584}" sibTransId="{9BFCCDC9-3C5C-44EB-ABD5-B85F1885C962}"/>
    <dgm:cxn modelId="{2E18669D-188F-4FB0-A612-15C29746E861}" type="presOf" srcId="{3BC81252-A510-49E1-9711-8A170CE245E3}" destId="{B70B9B2F-FFEC-4442-BAE3-7C68ED21D335}" srcOrd="0" destOrd="0" presId="urn:microsoft.com/office/officeart/2005/8/layout/orgChart1"/>
    <dgm:cxn modelId="{D2270173-8F81-4C06-861F-DEC572FD1B1E}" type="presOf" srcId="{99EEBB6C-3D3D-4DCF-AB22-ABE012B6C487}" destId="{B51982D3-9C1A-430F-B038-F840A7A4C168}" srcOrd="1" destOrd="0" presId="urn:microsoft.com/office/officeart/2005/8/layout/orgChart1"/>
    <dgm:cxn modelId="{56C2DF19-B328-4C97-B404-D4470430D90F}" type="presOf" srcId="{CB75C5CE-4230-441D-84CD-02BDE9F2E69D}" destId="{87194FF8-7630-434F-918A-9BDFA333424B}" srcOrd="1" destOrd="0" presId="urn:microsoft.com/office/officeart/2005/8/layout/orgChart1"/>
    <dgm:cxn modelId="{5830AAB4-7270-4A23-9D6D-CA4FB794555A}" srcId="{002B5B46-F426-4061-BCD5-7A26588E2886}" destId="{CB75C5CE-4230-441D-84CD-02BDE9F2E69D}" srcOrd="1" destOrd="0" parTransId="{EEE01765-1358-4A79-81DB-DD0A3AC74297}" sibTransId="{0144BC3F-F432-443E-A854-ED5D63978747}"/>
    <dgm:cxn modelId="{0F773400-6673-4508-A5B8-B792F0A68BAB}" srcId="{8F613346-16F3-4608-B47D-F0187088B0AB}" destId="{002B5B46-F426-4061-BCD5-7A26588E2886}" srcOrd="0" destOrd="0" parTransId="{360D5CFF-EE18-4092-AB3F-515BAD9BA693}" sibTransId="{28747A7B-492C-4ACA-86AC-222021A7ADA0}"/>
    <dgm:cxn modelId="{749D7CF2-7D27-4898-AA9C-1551C38372CA}" type="presOf" srcId="{EEE01765-1358-4A79-81DB-DD0A3AC74297}" destId="{B2DF0D8D-986C-4414-8EE3-0DCFBDBCF961}" srcOrd="0" destOrd="0" presId="urn:microsoft.com/office/officeart/2005/8/layout/orgChart1"/>
    <dgm:cxn modelId="{2BC719FC-67C0-4E74-A89A-280D6759FFAB}" type="presOf" srcId="{99EEBB6C-3D3D-4DCF-AB22-ABE012B6C487}" destId="{8921D7B6-402B-4B73-9F1B-AAA374DCC48C}" srcOrd="0" destOrd="0" presId="urn:microsoft.com/office/officeart/2005/8/layout/orgChart1"/>
    <dgm:cxn modelId="{269EE5EF-D5FB-4F24-BEBD-CC521A4D5319}" type="presOf" srcId="{A0AE25E6-6D2E-4D4B-9E4E-578396329F02}" destId="{B5D04604-25A6-4CA0-A782-B13747FAA9A3}" srcOrd="0" destOrd="0" presId="urn:microsoft.com/office/officeart/2005/8/layout/orgChart1"/>
    <dgm:cxn modelId="{59C7D5C4-59FA-4C83-93D4-FD4CBB0E6082}" type="presOf" srcId="{D1D818E8-8134-459A-B610-D5D9C739F584}" destId="{C8D88882-6EC9-4B7E-829D-CBA61108C3C6}" srcOrd="0" destOrd="0" presId="urn:microsoft.com/office/officeart/2005/8/layout/orgChart1"/>
    <dgm:cxn modelId="{AF7EBE03-0C3D-4789-A529-E7FEA290F767}" type="presOf" srcId="{002B5B46-F426-4061-BCD5-7A26588E2886}" destId="{C80D133E-D51B-4036-8457-7A2E34FFE23C}" srcOrd="0" destOrd="0" presId="urn:microsoft.com/office/officeart/2005/8/layout/orgChart1"/>
    <dgm:cxn modelId="{241D142F-C8CF-4CA4-85E8-A150D6A35B88}" type="presOf" srcId="{A0AE25E6-6D2E-4D4B-9E4E-578396329F02}" destId="{98AC72D4-F746-4650-BFCB-8FA98186DB7F}" srcOrd="1" destOrd="0" presId="urn:microsoft.com/office/officeart/2005/8/layout/orgChart1"/>
    <dgm:cxn modelId="{95EC9A79-E67F-4A5A-AF18-7AD00AF7AACC}" srcId="{A0AE25E6-6D2E-4D4B-9E4E-578396329F02}" destId="{99EEBB6C-3D3D-4DCF-AB22-ABE012B6C487}" srcOrd="0" destOrd="0" parTransId="{29B78FD8-D47D-470C-AB77-BE4A55283EF0}" sibTransId="{4E2D4DF1-F581-478A-B49E-D65679A255DF}"/>
    <dgm:cxn modelId="{FAA32C94-4275-4389-B706-C63E0F843B5C}" type="presOf" srcId="{8F613346-16F3-4608-B47D-F0187088B0AB}" destId="{D769EDCE-696E-4945-99E2-24EA6587E27C}" srcOrd="0" destOrd="0" presId="urn:microsoft.com/office/officeart/2005/8/layout/orgChart1"/>
    <dgm:cxn modelId="{3E8EBEB0-F8EA-46F7-B408-E12B07DB0294}" type="presOf" srcId="{002B5B46-F426-4061-BCD5-7A26588E2886}" destId="{B5AA87B5-912D-43F7-9C2B-E3638F764E2D}" srcOrd="1" destOrd="0" presId="urn:microsoft.com/office/officeart/2005/8/layout/orgChart1"/>
    <dgm:cxn modelId="{DEDE341E-22E2-4928-8D51-A643D9F1D6B2}" type="presOf" srcId="{29B78FD8-D47D-470C-AB77-BE4A55283EF0}" destId="{EC96C5CA-A462-4F60-B1C9-C57DAD5D8409}" srcOrd="0" destOrd="0" presId="urn:microsoft.com/office/officeart/2005/8/layout/orgChart1"/>
    <dgm:cxn modelId="{44625B17-2184-4500-91EF-F3269DE45647}" type="presParOf" srcId="{D769EDCE-696E-4945-99E2-24EA6587E27C}" destId="{7D1ABDED-B842-4AF4-ADD6-FED45F31596A}" srcOrd="0" destOrd="0" presId="urn:microsoft.com/office/officeart/2005/8/layout/orgChart1"/>
    <dgm:cxn modelId="{A6CAF56A-1BE7-4AB1-B364-D885CCE72F29}" type="presParOf" srcId="{7D1ABDED-B842-4AF4-ADD6-FED45F31596A}" destId="{F7FD5985-EA14-4608-A279-6C79C0293E77}" srcOrd="0" destOrd="0" presId="urn:microsoft.com/office/officeart/2005/8/layout/orgChart1"/>
    <dgm:cxn modelId="{0156AF07-984A-4655-8CA7-96FB4B9D13B7}" type="presParOf" srcId="{F7FD5985-EA14-4608-A279-6C79C0293E77}" destId="{C80D133E-D51B-4036-8457-7A2E34FFE23C}" srcOrd="0" destOrd="0" presId="urn:microsoft.com/office/officeart/2005/8/layout/orgChart1"/>
    <dgm:cxn modelId="{FFD52FCE-2B45-431C-81EF-FC4F92EFCE0E}" type="presParOf" srcId="{F7FD5985-EA14-4608-A279-6C79C0293E77}" destId="{B5AA87B5-912D-43F7-9C2B-E3638F764E2D}" srcOrd="1" destOrd="0" presId="urn:microsoft.com/office/officeart/2005/8/layout/orgChart1"/>
    <dgm:cxn modelId="{E1B1620B-8C77-4C59-B458-79BAB79C11DC}" type="presParOf" srcId="{7D1ABDED-B842-4AF4-ADD6-FED45F31596A}" destId="{CFE44488-7F66-41B0-861C-60FB33725884}" srcOrd="1" destOrd="0" presId="urn:microsoft.com/office/officeart/2005/8/layout/orgChart1"/>
    <dgm:cxn modelId="{FBBD8D9D-4482-44FE-AE23-1C84D8CCD134}" type="presParOf" srcId="{CFE44488-7F66-41B0-861C-60FB33725884}" destId="{C8D88882-6EC9-4B7E-829D-CBA61108C3C6}" srcOrd="0" destOrd="0" presId="urn:microsoft.com/office/officeart/2005/8/layout/orgChart1"/>
    <dgm:cxn modelId="{13D78541-BF9D-4B90-82FF-7E8C9D12899C}" type="presParOf" srcId="{CFE44488-7F66-41B0-861C-60FB33725884}" destId="{D78D5639-C392-48EA-B424-2B5E0FD19EBD}" srcOrd="1" destOrd="0" presId="urn:microsoft.com/office/officeart/2005/8/layout/orgChart1"/>
    <dgm:cxn modelId="{2E064501-03D6-4241-8A2D-9625AB388D78}" type="presParOf" srcId="{D78D5639-C392-48EA-B424-2B5E0FD19EBD}" destId="{AF91B11C-430D-4263-8E46-859894011317}" srcOrd="0" destOrd="0" presId="urn:microsoft.com/office/officeart/2005/8/layout/orgChart1"/>
    <dgm:cxn modelId="{D6EDCEA7-AD7A-4169-AB1F-678DB2156D53}" type="presParOf" srcId="{AF91B11C-430D-4263-8E46-859894011317}" destId="{B5D04604-25A6-4CA0-A782-B13747FAA9A3}" srcOrd="0" destOrd="0" presId="urn:microsoft.com/office/officeart/2005/8/layout/orgChart1"/>
    <dgm:cxn modelId="{0D66C817-E64C-407B-9EBE-B74CD2CA38C1}" type="presParOf" srcId="{AF91B11C-430D-4263-8E46-859894011317}" destId="{98AC72D4-F746-4650-BFCB-8FA98186DB7F}" srcOrd="1" destOrd="0" presId="urn:microsoft.com/office/officeart/2005/8/layout/orgChart1"/>
    <dgm:cxn modelId="{4F2C3736-AEBC-47C2-BA98-32718E1D4D68}" type="presParOf" srcId="{D78D5639-C392-48EA-B424-2B5E0FD19EBD}" destId="{4B3B93F4-2123-4FEB-8B1B-F9AA5B26A5A8}" srcOrd="1" destOrd="0" presId="urn:microsoft.com/office/officeart/2005/8/layout/orgChart1"/>
    <dgm:cxn modelId="{79A6437F-ACAA-440A-B568-5051AC873FBF}" type="presParOf" srcId="{4B3B93F4-2123-4FEB-8B1B-F9AA5B26A5A8}" destId="{EC96C5CA-A462-4F60-B1C9-C57DAD5D8409}" srcOrd="0" destOrd="0" presId="urn:microsoft.com/office/officeart/2005/8/layout/orgChart1"/>
    <dgm:cxn modelId="{76401A9E-A339-42B5-9035-9F42A3C6A557}" type="presParOf" srcId="{4B3B93F4-2123-4FEB-8B1B-F9AA5B26A5A8}" destId="{4BFFFC81-7006-4988-89C2-1FDC12DA2A80}" srcOrd="1" destOrd="0" presId="urn:microsoft.com/office/officeart/2005/8/layout/orgChart1"/>
    <dgm:cxn modelId="{759C57AC-F6F7-40BC-9E88-A36AC67D01A7}" type="presParOf" srcId="{4BFFFC81-7006-4988-89C2-1FDC12DA2A80}" destId="{3443FC86-AB2F-4C50-A8C0-8BEC411CE7B2}" srcOrd="0" destOrd="0" presId="urn:microsoft.com/office/officeart/2005/8/layout/orgChart1"/>
    <dgm:cxn modelId="{E5FCBEC2-C4A5-4963-B4B8-E8613EBA81EF}" type="presParOf" srcId="{3443FC86-AB2F-4C50-A8C0-8BEC411CE7B2}" destId="{8921D7B6-402B-4B73-9F1B-AAA374DCC48C}" srcOrd="0" destOrd="0" presId="urn:microsoft.com/office/officeart/2005/8/layout/orgChart1"/>
    <dgm:cxn modelId="{FE5BB222-8E0F-4FD7-A0ED-0EFC41A3CEBC}" type="presParOf" srcId="{3443FC86-AB2F-4C50-A8C0-8BEC411CE7B2}" destId="{B51982D3-9C1A-430F-B038-F840A7A4C168}" srcOrd="1" destOrd="0" presId="urn:microsoft.com/office/officeart/2005/8/layout/orgChart1"/>
    <dgm:cxn modelId="{6E7F1A63-914A-42D5-BCC6-EEA1CE2605ED}" type="presParOf" srcId="{4BFFFC81-7006-4988-89C2-1FDC12DA2A80}" destId="{EAB23DB8-322B-45F8-B23E-0708A24B0C7C}" srcOrd="1" destOrd="0" presId="urn:microsoft.com/office/officeart/2005/8/layout/orgChart1"/>
    <dgm:cxn modelId="{8A136DD6-DD50-4BA6-8AF6-72C3FD217C48}" type="presParOf" srcId="{4BFFFC81-7006-4988-89C2-1FDC12DA2A80}" destId="{5373EFF0-8C27-46ED-B1C6-EDEC461043F1}" srcOrd="2" destOrd="0" presId="urn:microsoft.com/office/officeart/2005/8/layout/orgChart1"/>
    <dgm:cxn modelId="{424B3C59-09D9-49C3-A47B-9DBB7391DB28}" type="presParOf" srcId="{D78D5639-C392-48EA-B424-2B5E0FD19EBD}" destId="{D04DBB6B-5CA4-46AD-AC37-07FEC8675A24}" srcOrd="2" destOrd="0" presId="urn:microsoft.com/office/officeart/2005/8/layout/orgChart1"/>
    <dgm:cxn modelId="{BFA063A0-58FB-44D2-9FFC-F2FC121C40FD}" type="presParOf" srcId="{CFE44488-7F66-41B0-861C-60FB33725884}" destId="{B2DF0D8D-986C-4414-8EE3-0DCFBDBCF961}" srcOrd="2" destOrd="0" presId="urn:microsoft.com/office/officeart/2005/8/layout/orgChart1"/>
    <dgm:cxn modelId="{AADF413A-9FF5-44BB-9D07-84AF939E7DDA}" type="presParOf" srcId="{CFE44488-7F66-41B0-861C-60FB33725884}" destId="{5180C2CE-A469-467B-87FA-42E713C4FCF5}" srcOrd="3" destOrd="0" presId="urn:microsoft.com/office/officeart/2005/8/layout/orgChart1"/>
    <dgm:cxn modelId="{CDED6C4C-015C-4A34-85CC-4C8A1B7D15E1}" type="presParOf" srcId="{5180C2CE-A469-467B-87FA-42E713C4FCF5}" destId="{B293A64D-EFFE-4CD1-9692-EDD20F3EF529}" srcOrd="0" destOrd="0" presId="urn:microsoft.com/office/officeart/2005/8/layout/orgChart1"/>
    <dgm:cxn modelId="{38A508F0-36FA-493B-9AD4-ED622099885A}" type="presParOf" srcId="{B293A64D-EFFE-4CD1-9692-EDD20F3EF529}" destId="{6C8C8A18-34F9-4E47-A701-A7FDABE014DC}" srcOrd="0" destOrd="0" presId="urn:microsoft.com/office/officeart/2005/8/layout/orgChart1"/>
    <dgm:cxn modelId="{D70F8D72-3F28-47F1-A9EB-FB4F6CD4A41E}" type="presParOf" srcId="{B293A64D-EFFE-4CD1-9692-EDD20F3EF529}" destId="{87194FF8-7630-434F-918A-9BDFA333424B}" srcOrd="1" destOrd="0" presId="urn:microsoft.com/office/officeart/2005/8/layout/orgChart1"/>
    <dgm:cxn modelId="{D7BCC42F-50B0-4D96-806A-6716EAC90474}" type="presParOf" srcId="{5180C2CE-A469-467B-87FA-42E713C4FCF5}" destId="{656963B3-F8BB-4B5B-A5FE-FA0DA1522C0B}" srcOrd="1" destOrd="0" presId="urn:microsoft.com/office/officeart/2005/8/layout/orgChart1"/>
    <dgm:cxn modelId="{91B27095-1560-4BAF-B17E-3ACF987CC79C}" type="presParOf" srcId="{656963B3-F8BB-4B5B-A5FE-FA0DA1522C0B}" destId="{4F26590E-79A3-4CC9-B475-8D67B2A49987}" srcOrd="0" destOrd="0" presId="urn:microsoft.com/office/officeart/2005/8/layout/orgChart1"/>
    <dgm:cxn modelId="{B8BB695B-E479-4EFD-806E-023B95343F9A}" type="presParOf" srcId="{656963B3-F8BB-4B5B-A5FE-FA0DA1522C0B}" destId="{1F96DAC9-996E-4538-A31A-CEA0F0C27833}" srcOrd="1" destOrd="0" presId="urn:microsoft.com/office/officeart/2005/8/layout/orgChart1"/>
    <dgm:cxn modelId="{BFF1540A-20F1-4304-A273-3E6055045EAD}" type="presParOf" srcId="{1F96DAC9-996E-4538-A31A-CEA0F0C27833}" destId="{82F06311-20BB-4B45-8C03-9535C53025B9}" srcOrd="0" destOrd="0" presId="urn:microsoft.com/office/officeart/2005/8/layout/orgChart1"/>
    <dgm:cxn modelId="{B5192AF6-3A3C-4CEA-A702-2C0621640FFE}" type="presParOf" srcId="{82F06311-20BB-4B45-8C03-9535C53025B9}" destId="{B70B9B2F-FFEC-4442-BAE3-7C68ED21D335}" srcOrd="0" destOrd="0" presId="urn:microsoft.com/office/officeart/2005/8/layout/orgChart1"/>
    <dgm:cxn modelId="{D5123136-3031-46B2-B5FD-5DECDB484F51}" type="presParOf" srcId="{82F06311-20BB-4B45-8C03-9535C53025B9}" destId="{BEDDFA2A-6A94-44AF-9600-29806605BE88}" srcOrd="1" destOrd="0" presId="urn:microsoft.com/office/officeart/2005/8/layout/orgChart1"/>
    <dgm:cxn modelId="{DC34E364-B30A-4544-B1DD-75735C6E9634}" type="presParOf" srcId="{1F96DAC9-996E-4538-A31A-CEA0F0C27833}" destId="{71DFB440-D988-4CD6-9FEE-2F4BE521842B}" srcOrd="1" destOrd="0" presId="urn:microsoft.com/office/officeart/2005/8/layout/orgChart1"/>
    <dgm:cxn modelId="{04BE1600-27FC-4C3B-A6AC-B77BC3D89B25}" type="presParOf" srcId="{1F96DAC9-996E-4538-A31A-CEA0F0C27833}" destId="{D64AB942-D7D5-4C4A-AD47-2D33E5C64BD0}" srcOrd="2" destOrd="0" presId="urn:microsoft.com/office/officeart/2005/8/layout/orgChart1"/>
    <dgm:cxn modelId="{17FF16B1-1140-4F78-891D-5CE42EE8FB10}" type="presParOf" srcId="{5180C2CE-A469-467B-87FA-42E713C4FCF5}" destId="{C75DADA3-BDE3-4446-9074-3BB55F711902}" srcOrd="2" destOrd="0" presId="urn:microsoft.com/office/officeart/2005/8/layout/orgChart1"/>
    <dgm:cxn modelId="{ED1332F2-1291-4151-92DC-AF265F6BD8C2}" type="presParOf" srcId="{7D1ABDED-B842-4AF4-ADD6-FED45F31596A}" destId="{51A9E3B8-36BA-42D1-BEFE-025CEB2935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26590E-79A3-4CC9-B475-8D67B2A49987}">
      <dsp:nvSpPr>
        <dsp:cNvPr id="0" name=""/>
        <dsp:cNvSpPr/>
      </dsp:nvSpPr>
      <dsp:spPr>
        <a:xfrm>
          <a:off x="4523752" y="2925833"/>
          <a:ext cx="91440" cy="507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4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F0D8D-986C-4414-8EE3-0DCFBDBCF961}">
      <dsp:nvSpPr>
        <dsp:cNvPr id="0" name=""/>
        <dsp:cNvSpPr/>
      </dsp:nvSpPr>
      <dsp:spPr>
        <a:xfrm>
          <a:off x="3107552" y="1210193"/>
          <a:ext cx="1461919" cy="507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721"/>
              </a:lnTo>
              <a:lnTo>
                <a:pt x="1461919" y="253721"/>
              </a:lnTo>
              <a:lnTo>
                <a:pt x="1461919" y="5074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96C5CA-A462-4F60-B1C9-C57DAD5D8409}">
      <dsp:nvSpPr>
        <dsp:cNvPr id="0" name=""/>
        <dsp:cNvSpPr/>
      </dsp:nvSpPr>
      <dsp:spPr>
        <a:xfrm>
          <a:off x="1599913" y="2925833"/>
          <a:ext cx="91440" cy="5074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43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88882-6EC9-4B7E-829D-CBA61108C3C6}">
      <dsp:nvSpPr>
        <dsp:cNvPr id="0" name=""/>
        <dsp:cNvSpPr/>
      </dsp:nvSpPr>
      <dsp:spPr>
        <a:xfrm>
          <a:off x="1645633" y="1210193"/>
          <a:ext cx="1461919" cy="507443"/>
        </a:xfrm>
        <a:custGeom>
          <a:avLst/>
          <a:gdLst/>
          <a:ahLst/>
          <a:cxnLst/>
          <a:rect l="0" t="0" r="0" b="0"/>
          <a:pathLst>
            <a:path>
              <a:moveTo>
                <a:pt x="1461919" y="0"/>
              </a:moveTo>
              <a:lnTo>
                <a:pt x="1461919" y="253721"/>
              </a:lnTo>
              <a:lnTo>
                <a:pt x="0" y="253721"/>
              </a:lnTo>
              <a:lnTo>
                <a:pt x="0" y="50744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D133E-D51B-4036-8457-7A2E34FFE23C}">
      <dsp:nvSpPr>
        <dsp:cNvPr id="0" name=""/>
        <dsp:cNvSpPr/>
      </dsp:nvSpPr>
      <dsp:spPr>
        <a:xfrm>
          <a:off x="1899355" y="1995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effectLst/>
              <a:latin typeface="Arial Black" pitchFamily="34" charset="0"/>
            </a:rPr>
            <a:t>Вирусы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(по составу)</a:t>
          </a:r>
        </a:p>
      </dsp:txBody>
      <dsp:txXfrm>
        <a:off x="1899355" y="1995"/>
        <a:ext cx="2416395" cy="1208197"/>
      </dsp:txXfrm>
    </dsp:sp>
    <dsp:sp modelId="{B5D04604-25A6-4CA0-A782-B13747FAA9A3}">
      <dsp:nvSpPr>
        <dsp:cNvPr id="0" name=""/>
        <dsp:cNvSpPr/>
      </dsp:nvSpPr>
      <dsp:spPr>
        <a:xfrm>
          <a:off x="437435" y="1717636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ДНК –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содержащие</a:t>
          </a:r>
        </a:p>
      </dsp:txBody>
      <dsp:txXfrm>
        <a:off x="437435" y="1717636"/>
        <a:ext cx="2416395" cy="1208197"/>
      </dsp:txXfrm>
    </dsp:sp>
    <dsp:sp modelId="{8921D7B6-402B-4B73-9F1B-AAA374DCC48C}">
      <dsp:nvSpPr>
        <dsp:cNvPr id="0" name=""/>
        <dsp:cNvSpPr/>
      </dsp:nvSpPr>
      <dsp:spPr>
        <a:xfrm>
          <a:off x="437435" y="3433276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Оспа,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Герпес, </a:t>
          </a:r>
        </a:p>
      </dsp:txBody>
      <dsp:txXfrm>
        <a:off x="437435" y="3433276"/>
        <a:ext cx="2416395" cy="1208197"/>
      </dsp:txXfrm>
    </dsp:sp>
    <dsp:sp modelId="{6C8C8A18-34F9-4E47-A701-A7FDABE014DC}">
      <dsp:nvSpPr>
        <dsp:cNvPr id="0" name=""/>
        <dsp:cNvSpPr/>
      </dsp:nvSpPr>
      <dsp:spPr>
        <a:xfrm>
          <a:off x="3361274" y="1717636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РНК –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 содержащие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err="1" smtClean="0">
              <a:ln/>
              <a:effectLst/>
              <a:latin typeface="Arial Black" pitchFamily="34" charset="0"/>
            </a:rPr>
            <a:t>ретровирусы</a:t>
          </a:r>
          <a:endParaRPr kumimoji="0" lang="ru-RU" sz="1800" b="0" i="0" u="none" strike="noStrike" kern="1200" cap="none" normalizeH="0" baseline="0" dirty="0" smtClean="0">
            <a:ln/>
            <a:effectLst/>
            <a:latin typeface="Arial Black" pitchFamily="34" charset="0"/>
          </a:endParaRPr>
        </a:p>
      </dsp:txBody>
      <dsp:txXfrm>
        <a:off x="3361274" y="1717636"/>
        <a:ext cx="2416395" cy="1208197"/>
      </dsp:txXfrm>
    </dsp:sp>
    <dsp:sp modelId="{B70B9B2F-FFEC-4442-BAE3-7C68ED21D335}">
      <dsp:nvSpPr>
        <dsp:cNvPr id="0" name=""/>
        <dsp:cNvSpPr/>
      </dsp:nvSpPr>
      <dsp:spPr>
        <a:xfrm>
          <a:off x="3361274" y="3433276"/>
          <a:ext cx="2416395" cy="12081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Грипп, краснуха, бешенство,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Arial Black" pitchFamily="34" charset="0"/>
            </a:rPr>
            <a:t>ВИЧ.</a:t>
          </a:r>
        </a:p>
      </dsp:txBody>
      <dsp:txXfrm>
        <a:off x="3361274" y="3433276"/>
        <a:ext cx="2416395" cy="1208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B64353-A52C-489F-9195-5FCFBE266B18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054F89-91C8-4597-B9FB-5011F31F7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F0A73B-658B-4B7D-8FC9-55E700E7C4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65E4-9982-46D3-949D-4263907F1504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F3845-D471-4DF0-8FD4-78E782015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D10E-CB8E-48F5-9BAF-511B6701D7D1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83379-5123-4DE4-8A12-0E75733AF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F9F4-D712-418C-ADF9-C0F6C3AF2105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4E5AA-0FF6-40F3-B98E-59F082C88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A6FF7-3077-4D1C-B0B2-193890F06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DC0C-5AAE-463B-8579-27ADF3E07D80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FED6B-0219-4097-9082-4FCDDDFB8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7A34-2410-4421-A10E-D896D13F44C5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D6C4-80E9-4E40-B5B1-5874D8693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786C-BA54-4DD3-9B42-75CD798549EA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5C37D-CDEF-4AA9-8051-DABE37A00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562CC-8B70-46BB-9A5C-BACE1F11458C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AB89-7696-4065-A627-D01E7339A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9C57-1D0E-41CA-AC5F-B47CB6286625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64A3-2342-4770-80D9-921EC9497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4EE9-4D68-46FE-A30F-0032074464F9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C418F-427C-46D8-859E-A80FEF8A4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211FB-78D3-463B-AF11-E015150B379C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EB36-2214-4535-9C44-D7492A716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3E26-BCEE-4179-9E99-CC54F64AA240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88FA-90F7-46BE-9859-208350674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34840D-4EE8-4098-B9FB-BBE8B160FF07}" type="datetimeFigureOut">
              <a:rPr lang="ru-RU"/>
              <a:pPr>
                <a:defRPr/>
              </a:pPr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9FDD1-BD9B-4F58-94C6-B716A3E80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-faq.ru/prtwo/prtwo104.html" TargetMode="External"/><Relationship Id="rId2" Type="http://schemas.openxmlformats.org/officeDocument/2006/relationships/hyperlink" Target="https://studarium.ru/article-test/14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5" name="Picture 5" descr="2235293_1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261938"/>
            <a:ext cx="9525000" cy="633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atin typeface="Arial Black" pitchFamily="34" charset="0"/>
              </a:rPr>
              <a:t>Многообразие вирусов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341438"/>
            <a:ext cx="4232275" cy="4572000"/>
          </a:xfrm>
          <a:ln w="127000" cap="sq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1357298"/>
            <a:ext cx="421481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Бактериофаги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– </a:t>
            </a:r>
            <a:r>
              <a:rPr lang="ru-RU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вирусы поражающие бактерии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214686"/>
            <a:ext cx="4000528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Биологический способ борьбы с бактериями вызывающими заболевания живых организмов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g0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5936" y="1077896"/>
            <a:ext cx="4429124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00063" y="214313"/>
            <a:ext cx="8286750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Этапы жизненного цикла вируса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50" y="949325"/>
            <a:ext cx="3929063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>
              <a:buFont typeface="Calibri" pitchFamily="34" charset="0"/>
              <a:buAutoNum type="arabicPeriod"/>
            </a:pPr>
            <a:r>
              <a:rPr lang="ru-RU">
                <a:solidFill>
                  <a:srgbClr val="800000"/>
                </a:solidFill>
                <a:latin typeface="Arial Black" pitchFamily="34" charset="0"/>
              </a:rPr>
              <a:t>Прикрепление вируса к клетке –хозяина.</a:t>
            </a:r>
          </a:p>
          <a:p>
            <a:pPr marL="263525" indent="-263525">
              <a:buFont typeface="Calibri" pitchFamily="34" charset="0"/>
              <a:buAutoNum type="arabicPeriod"/>
            </a:pPr>
            <a:endParaRPr lang="ru-RU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>
              <a:buFont typeface="Wingdings" pitchFamily="2" charset="2"/>
              <a:buNone/>
            </a:pPr>
            <a:r>
              <a:rPr lang="ru-RU">
                <a:solidFill>
                  <a:srgbClr val="800000"/>
                </a:solidFill>
                <a:latin typeface="Arial Black" pitchFamily="34" charset="0"/>
              </a:rPr>
              <a:t>2.Проникновение вируса в клетку – инфицирование.</a:t>
            </a:r>
          </a:p>
          <a:p>
            <a:pPr marL="263525" indent="-263525">
              <a:buFont typeface="Wingdings" pitchFamily="2" charset="2"/>
              <a:buNone/>
            </a:pPr>
            <a:endParaRPr lang="ru-RU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/>
            <a:r>
              <a:rPr lang="ru-RU">
                <a:solidFill>
                  <a:srgbClr val="800000"/>
                </a:solidFill>
                <a:latin typeface="Arial Black" pitchFamily="34" charset="0"/>
              </a:rPr>
              <a:t>3. </a:t>
            </a:r>
            <a:r>
              <a:rPr lang="ru-RU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Настраивает метаболический аппарат хозяина на воспроизведение вириона. </a:t>
            </a:r>
          </a:p>
          <a:p>
            <a:pPr marL="263525" indent="-263525"/>
            <a:endParaRPr lang="ru-RU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>
              <a:buFont typeface="Wingdings" pitchFamily="2" charset="2"/>
              <a:buNone/>
            </a:pPr>
            <a:r>
              <a:rPr lang="ru-RU">
                <a:solidFill>
                  <a:srgbClr val="800000"/>
                </a:solidFill>
                <a:latin typeface="Arial Black" pitchFamily="34" charset="0"/>
              </a:rPr>
              <a:t>4. Синтез вирусных белков  и самосборка капсида.</a:t>
            </a:r>
          </a:p>
          <a:p>
            <a:pPr marL="263525" indent="-263525">
              <a:buFont typeface="Wingdings" pitchFamily="2" charset="2"/>
              <a:buNone/>
            </a:pPr>
            <a:endParaRPr lang="ru-RU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>
              <a:buFont typeface="Wingdings" pitchFamily="2" charset="2"/>
              <a:buNone/>
            </a:pPr>
            <a:r>
              <a:rPr lang="ru-RU">
                <a:solidFill>
                  <a:srgbClr val="800000"/>
                </a:solidFill>
                <a:latin typeface="Arial Black" pitchFamily="34" charset="0"/>
              </a:rPr>
              <a:t>5. Выход  множества вирусов из клетки.</a:t>
            </a:r>
          </a:p>
          <a:p>
            <a:pPr marL="263525" indent="-263525">
              <a:buFont typeface="Wingdings" pitchFamily="2" charset="2"/>
              <a:buNone/>
            </a:pPr>
            <a:endParaRPr lang="ru-RU">
              <a:solidFill>
                <a:srgbClr val="800000"/>
              </a:solidFill>
              <a:latin typeface="Arial Black" pitchFamily="34" charset="0"/>
            </a:endParaRPr>
          </a:p>
          <a:p>
            <a:pPr marL="263525" indent="-263525">
              <a:buFont typeface="Wingdings" pitchFamily="2" charset="2"/>
              <a:buNone/>
            </a:pPr>
            <a:r>
              <a:rPr lang="ru-RU">
                <a:solidFill>
                  <a:srgbClr val="800000"/>
                </a:solidFill>
                <a:latin typeface="Arial Black" pitchFamily="34" charset="0"/>
              </a:rPr>
              <a:t>6.</a:t>
            </a:r>
            <a:r>
              <a:rPr lang="ru-RU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 При этом кл</a:t>
            </a:r>
            <a:r>
              <a:rPr lang="ru-RU">
                <a:solidFill>
                  <a:srgbClr val="800000"/>
                </a:solidFill>
                <a:latin typeface="Arial Black" pitchFamily="34" charset="0"/>
              </a:rPr>
              <a:t>етка</a:t>
            </a:r>
            <a:r>
              <a:rPr lang="ru-RU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 либо </a:t>
            </a:r>
            <a:r>
              <a:rPr lang="ru-RU" b="1">
                <a:solidFill>
                  <a:srgbClr val="800000"/>
                </a:solidFill>
                <a:latin typeface="Arial Black" pitchFamily="34" charset="0"/>
              </a:rPr>
              <a:t>погибает</a:t>
            </a:r>
            <a:r>
              <a:rPr lang="ru-RU">
                <a:solidFill>
                  <a:srgbClr val="800000"/>
                </a:solidFill>
                <a:latin typeface="Arial Black" pitchFamily="34" charset="0"/>
                <a:cs typeface="Times New Roman" pitchFamily="18" charset="0"/>
              </a:rPr>
              <a:t>, либо остается жива.</a:t>
            </a:r>
            <a:r>
              <a:rPr lang="ru-RU">
                <a:solidFill>
                  <a:srgbClr val="80000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\Desktop\05.cikl-viru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-42863"/>
            <a:ext cx="9229726" cy="694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НАСТЯ\урок биондикация\slide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28625" y="1143000"/>
            <a:ext cx="8229600" cy="2357438"/>
          </a:xfrm>
        </p:spPr>
        <p:txBody>
          <a:bodyPr/>
          <a:lstStyle/>
          <a:p>
            <a:endParaRPr lang="ru-RU" sz="2800" b="1" smtClean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ru-RU" sz="2800" b="1" smtClean="0">
                <a:solidFill>
                  <a:srgbClr val="C00000"/>
                </a:solidFill>
                <a:latin typeface="Arial Black" pitchFamily="34" charset="0"/>
              </a:rPr>
              <a:t>Вирусы являются возбудителями многих опасных болезней человека, животных и растений</a:t>
            </a:r>
          </a:p>
          <a:p>
            <a:endParaRPr lang="ru-RU" sz="2800" b="1" smtClean="0">
              <a:solidFill>
                <a:srgbClr val="C00000"/>
              </a:solidFill>
              <a:latin typeface="Arial Black" pitchFamily="34" charset="0"/>
            </a:endParaRPr>
          </a:p>
          <a:p>
            <a:pPr algn="just"/>
            <a:r>
              <a:rPr lang="ru-RU" sz="2800" b="1" smtClean="0">
                <a:solidFill>
                  <a:srgbClr val="002060"/>
                </a:solidFill>
                <a:latin typeface="Arial Black" pitchFamily="34" charset="0"/>
              </a:rPr>
              <a:t>Использование в генетике и в селекции для получения вакцин против вирусных заболеваний, уничтожение вредных для сельского хозяйства насекомых, растений, животных.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74638"/>
            <a:ext cx="8258175" cy="654050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Значение вирусов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4313" y="214313"/>
            <a:ext cx="8715375" cy="1293812"/>
          </a:xfrm>
        </p:spPr>
        <p:txBody>
          <a:bodyPr rtlCol="0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Почему с вирусами – возбудителями заболеваний трудно вести борьбу и полностью их уничтожить?</a:t>
            </a:r>
            <a:endParaRPr lang="ru-RU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3" name="Содержимое 7"/>
          <p:cNvSpPr txBox="1">
            <a:spLocks/>
          </p:cNvSpPr>
          <p:nvPr/>
        </p:nvSpPr>
        <p:spPr>
          <a:xfrm>
            <a:off x="285750" y="1357313"/>
            <a:ext cx="8110538" cy="504507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Микроскопические размеры.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Не имеют клеточного строения. Находятся на границе живого и неживого.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Вирусы не растут и не имеют собственного обмена веществ.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Способны жить и воспроизводиться, паразитируя внутри других клеток.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Каждый тип вируса распознает и инфицирует лишь определенные типы клеток.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Легко приспосабливаются к новым условиям,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мутируют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Могут долгое время находиться в скрытой форме.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35843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0"/>
            <a:ext cx="3571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3643313"/>
            <a:ext cx="357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1785938"/>
            <a:ext cx="357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C:\Documents and Settings\Диана\Рабочий стол\Открытый урок\dn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8" y="5357813"/>
            <a:ext cx="357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sz="2400" dirty="0" smtClean="0"/>
              <a:t>Найдите три ошибки в приведенном тексте. Укажите номера предложений, в которых они сделаны, исправьте их. </a:t>
            </a:r>
          </a:p>
          <a:p>
            <a:endParaRPr lang="ru-RU" sz="2400" dirty="0" smtClean="0"/>
          </a:p>
          <a:p>
            <a:r>
              <a:rPr lang="ru-RU" sz="2400" dirty="0" smtClean="0"/>
              <a:t>(1) Вирусы - внутриклеточные паразиты. (2) Генетический аппарат всех вирусов представлен молекулой ДНК. (3) Они синтезируют свои нуклеиновые кислоты и белки из соответствующих мономеров клетки хозяина. (4) Вирусы относят к прокариотам. (5) Оболочка вируса образована комплексом полисахаридов. (6) Вирусы - возбудители многих опасных заболеваний: бешенства, гепатита и др. (7) Вирусы паразитируют в клетках растений, животных, человека. (8) Особая группа вирусов - бактериофаги - поражает клетки бактерий.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https://studarium.ru/article-test/141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https://www.bio-faq.ru/prtwo/prtwo104.html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Диана\Рабочий стол\Открытый урок\vi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357563"/>
            <a:ext cx="2411413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835150" y="1700213"/>
            <a:ext cx="547211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6600" b="1"/>
              <a:t>Вирусы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486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b="1" dirty="0" smtClean="0"/>
              <a:t>"Вирусы - это плохие новости в хорошей упаковке из белка."</a:t>
            </a:r>
            <a:r>
              <a:rPr lang="ru-RU" dirty="0" smtClean="0"/>
              <a:t> </a:t>
            </a:r>
          </a:p>
          <a:p>
            <a:pPr algn="r">
              <a:buFont typeface="Arial" charset="0"/>
              <a:buNone/>
            </a:pPr>
            <a:r>
              <a:rPr lang="ru-RU" dirty="0" smtClean="0"/>
              <a:t>Питер </a:t>
            </a:r>
            <a:r>
              <a:rPr lang="ru-RU" dirty="0" err="1" smtClean="0"/>
              <a:t>Медавар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1214438"/>
            <a:ext cx="3997325" cy="3533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3050" indent="-9525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800" b="1" cap="small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Русский ботаник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small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  1892 г. открытие вируса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small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Дмитрий Иосифович Ивановский.</a:t>
            </a:r>
            <a:endParaRPr lang="ru-RU" sz="2800" b="1" cap="small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57250" y="285750"/>
            <a:ext cx="7429500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История изучения вирусов</a:t>
            </a:r>
          </a:p>
        </p:txBody>
      </p:sp>
      <p:pic>
        <p:nvPicPr>
          <p:cNvPr id="4" name="Picture 3" descr="C:\Documents and Settings\Диана\Рабочий стол\Открытый урок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285860"/>
            <a:ext cx="4203320" cy="5000660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285875"/>
            <a:ext cx="4572000" cy="18161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 Black" pitchFamily="34" charset="0"/>
              </a:rPr>
              <a:t> </a:t>
            </a:r>
            <a:r>
              <a:rPr lang="ru-RU" sz="2800" b="1" cap="small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В 1899 году голландец  </a:t>
            </a:r>
            <a:r>
              <a:rPr lang="ru-RU" sz="2800" b="1" cap="small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Мартин </a:t>
            </a:r>
            <a:r>
              <a:rPr lang="ru-RU" sz="2800" b="1" cap="small" dirty="0" err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Бейеринк</a:t>
            </a:r>
            <a:r>
              <a:rPr lang="ru-RU" sz="2800" b="1" cap="small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ввел термин </a:t>
            </a:r>
            <a:r>
              <a:rPr lang="ru-RU" sz="2800" b="1" i="1" cap="small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«вирус</a:t>
            </a:r>
            <a:r>
              <a:rPr lang="ru-RU" sz="2800" b="1" i="1" cap="small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».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57250" y="428625"/>
            <a:ext cx="7429500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История изучения вирусов</a:t>
            </a:r>
          </a:p>
        </p:txBody>
      </p:sp>
      <p:pic>
        <p:nvPicPr>
          <p:cNvPr id="4" name="Picture 6" descr="Beijerinc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285860"/>
            <a:ext cx="3512170" cy="5108444"/>
          </a:xfrm>
          <a:prstGeom prst="rect">
            <a:avLst/>
          </a:prstGeom>
          <a:ln w="2286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57250" y="357188"/>
            <a:ext cx="7643813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Строение вируса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4429125" y="1357313"/>
            <a:ext cx="4714875" cy="4051300"/>
            <a:chOff x="-16929" y="983734"/>
            <a:chExt cx="5273656" cy="4980528"/>
          </a:xfrm>
        </p:grpSpPr>
        <p:pic>
          <p:nvPicPr>
            <p:cNvPr id="24580" name="Picture 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6929" y="983734"/>
              <a:ext cx="2462200" cy="498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Text Box 52"/>
            <p:cNvSpPr txBox="1">
              <a:spLocks noChangeArrowheads="1"/>
            </p:cNvSpPr>
            <p:nvPr/>
          </p:nvSpPr>
          <p:spPr bwMode="auto">
            <a:xfrm>
              <a:off x="2367875" y="1774040"/>
              <a:ext cx="2888851" cy="147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2060"/>
                  </a:solidFill>
                  <a:latin typeface="Arial Black" pitchFamily="34" charset="0"/>
                </a:rPr>
                <a:t>Нуклеиновая </a:t>
              </a:r>
            </a:p>
            <a:p>
              <a:r>
                <a:rPr lang="ru-RU" sz="2400">
                  <a:solidFill>
                    <a:srgbClr val="002060"/>
                  </a:solidFill>
                  <a:latin typeface="Arial Black" pitchFamily="34" charset="0"/>
                </a:rPr>
                <a:t>Кислота (ДНК</a:t>
              </a:r>
            </a:p>
            <a:p>
              <a:r>
                <a:rPr lang="ru-RU" sz="2400">
                  <a:solidFill>
                    <a:srgbClr val="002060"/>
                  </a:solidFill>
                  <a:latin typeface="Arial Black" pitchFamily="34" charset="0"/>
                </a:rPr>
                <a:t>РНК)</a:t>
              </a:r>
            </a:p>
          </p:txBody>
        </p:sp>
        <p:cxnSp>
          <p:nvCxnSpPr>
            <p:cNvPr id="7" name="Прямая со стрелкой 6"/>
            <p:cNvCxnSpPr>
              <a:stCxn id="24581" idx="1"/>
            </p:cNvCxnSpPr>
            <p:nvPr/>
          </p:nvCxnSpPr>
          <p:spPr>
            <a:xfrm rot="10800000">
              <a:off x="1653950" y="2203494"/>
              <a:ext cx="713808" cy="30835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583" name="TextBox 9"/>
            <p:cNvSpPr txBox="1">
              <a:spLocks noChangeArrowheads="1"/>
            </p:cNvSpPr>
            <p:nvPr/>
          </p:nvSpPr>
          <p:spPr bwMode="auto">
            <a:xfrm>
              <a:off x="2643174" y="3266842"/>
              <a:ext cx="2613553" cy="147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2060"/>
                  </a:solidFill>
                  <a:latin typeface="Arial Black" pitchFamily="34" charset="0"/>
                </a:rPr>
                <a:t>Белковая оболочка - </a:t>
              </a:r>
              <a:r>
                <a:rPr lang="ru-RU" sz="2400">
                  <a:solidFill>
                    <a:srgbClr val="C00000"/>
                  </a:solidFill>
                  <a:latin typeface="Arial Black" pitchFamily="34" charset="0"/>
                </a:rPr>
                <a:t>капсид</a:t>
              </a: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rot="10800000" flipV="1">
              <a:off x="1820861" y="3881885"/>
              <a:ext cx="857634" cy="21467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85750" y="1357313"/>
            <a:ext cx="3857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>
                <a:solidFill>
                  <a:srgbClr val="800000"/>
                </a:solidFill>
                <a:latin typeface="Arial Black" pitchFamily="34" charset="0"/>
              </a:rPr>
              <a:t>Мельчайшие живые организмы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2000" b="1">
              <a:solidFill>
                <a:srgbClr val="80000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>
                <a:solidFill>
                  <a:srgbClr val="800000"/>
                </a:solidFill>
                <a:latin typeface="Arial Black" pitchFamily="34" charset="0"/>
              </a:rPr>
              <a:t>Размеры варьируют от 20 до 300нм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2000" b="1">
              <a:solidFill>
                <a:srgbClr val="80000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>
                <a:solidFill>
                  <a:srgbClr val="800000"/>
                </a:solidFill>
                <a:latin typeface="Arial Black" pitchFamily="34" charset="0"/>
              </a:rPr>
              <a:t>В среднем в 50 раз меньше бактерий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2000" b="1">
              <a:solidFill>
                <a:srgbClr val="80000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>
                <a:solidFill>
                  <a:srgbClr val="800000"/>
                </a:solidFill>
                <a:latin typeface="Arial Black" pitchFamily="34" charset="0"/>
              </a:rPr>
              <a:t>Нельзя увидеть с помощью светового микроскопа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ru-RU" sz="2000" b="1">
              <a:solidFill>
                <a:srgbClr val="800000"/>
              </a:solidFill>
              <a:latin typeface="Arial Black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000" b="1">
                <a:solidFill>
                  <a:srgbClr val="800000"/>
                </a:solidFill>
                <a:latin typeface="Arial Black" pitchFamily="34" charset="0"/>
              </a:rPr>
              <a:t>Проходят через фильтры, не пропускающие бактерий</a:t>
            </a:r>
            <a:endParaRPr lang="ru-RU" sz="2000">
              <a:solidFill>
                <a:srgbClr val="8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1000108"/>
          <a:ext cx="621510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50" y="285750"/>
            <a:ext cx="7643813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Состав вирусов</a:t>
            </a:r>
          </a:p>
        </p:txBody>
      </p:sp>
      <p:sp>
        <p:nvSpPr>
          <p:cNvPr id="6" name="Text Box 61"/>
          <p:cNvSpPr txBox="1">
            <a:spLocks noChangeArrowheads="1"/>
          </p:cNvSpPr>
          <p:nvPr/>
        </p:nvSpPr>
        <p:spPr bwMode="auto">
          <a:xfrm>
            <a:off x="6143625" y="1357313"/>
            <a:ext cx="27860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Химические вещества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ДНК</a:t>
            </a:r>
          </a:p>
          <a:p>
            <a:pPr marL="342900" indent="-342900">
              <a:buFontTx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РНК</a:t>
            </a:r>
          </a:p>
          <a:p>
            <a:pPr marL="342900" indent="-342900">
              <a:buFontTx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Белки</a:t>
            </a:r>
          </a:p>
          <a:p>
            <a:pPr marL="342900" indent="-342900">
              <a:buFontTx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Углеводы</a:t>
            </a:r>
          </a:p>
          <a:p>
            <a:pPr marL="342900" indent="-342900">
              <a:buFontTx/>
              <a:buAutoNum type="arabicPeriod"/>
            </a:pP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Липиды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00063" y="214313"/>
            <a:ext cx="8286750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Многообразие вирусов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857233"/>
            <a:ext cx="8286808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Болезни растений: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itchFamily="18" charset="0"/>
              </a:rPr>
              <a:t> Мозаичная болезнь табака, огурцов, томатов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itchFamily="18" charset="0"/>
              </a:rPr>
              <a:t>Карликовость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itchFamily="18" charset="0"/>
              </a:rPr>
              <a:t>Скручивание листьев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itchFamily="18" charset="0"/>
              </a:rPr>
              <a:t>Желтуха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6" name="Picture 2" descr="C:\Documents and Settings\Диана\Рабочий стол\Открытый урок\Вирусы картинки\viru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781300"/>
            <a:ext cx="25193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3" descr="C:\Documents and Settings\Диана\Рабочий стол\Открытый урок\Вирусы картинки\02_01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786063"/>
            <a:ext cx="2928937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00063" y="6215063"/>
            <a:ext cx="3071812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Скручивание листьев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72188" y="6215063"/>
            <a:ext cx="3071812" cy="428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Вирус табачной мозаики</a:t>
            </a:r>
          </a:p>
        </p:txBody>
      </p:sp>
      <p:pic>
        <p:nvPicPr>
          <p:cNvPr id="60425" name="Picture 9" descr="C:\Users\Анна\Downloads\img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2571744"/>
            <a:ext cx="4319328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00063" y="214313"/>
            <a:ext cx="8286750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Многообразие вирусов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857233"/>
            <a:ext cx="8286808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Болезни животных: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itchFamily="18" charset="0"/>
              </a:rPr>
              <a:t> Ящур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itchFamily="18" charset="0"/>
              </a:rPr>
              <a:t>Инфекционная анемия лошадей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itchFamily="18" charset="0"/>
              </a:rPr>
              <a:t>Чума свиней, птиц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400" b="1" dirty="0">
                <a:latin typeface="Times New Roman" pitchFamily="18" charset="0"/>
              </a:rPr>
              <a:t>Грипп свиней, птиц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4357688" y="1928813"/>
            <a:ext cx="4122737" cy="3714750"/>
            <a:chOff x="5072066" y="1214422"/>
            <a:chExt cx="3336931" cy="3143272"/>
          </a:xfrm>
        </p:grpSpPr>
        <p:pic>
          <p:nvPicPr>
            <p:cNvPr id="4" name="Picture 2" descr="C:\Documents and Settings\Диана\Рабочий стол\Открытый урок\Вирусы картинки\ящур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1061" y="1214422"/>
              <a:ext cx="2407936" cy="2925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sp>
          <p:nvSpPr>
            <p:cNvPr id="27661" name="Rectangle 8"/>
            <p:cNvSpPr>
              <a:spLocks noChangeArrowheads="1"/>
            </p:cNvSpPr>
            <p:nvPr/>
          </p:nvSpPr>
          <p:spPr bwMode="auto">
            <a:xfrm>
              <a:off x="5072066" y="3929066"/>
              <a:ext cx="3071835" cy="4286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2000" b="1">
                  <a:solidFill>
                    <a:srgbClr val="000000"/>
                  </a:solidFill>
                  <a:latin typeface="Times New Roman" pitchFamily="18" charset="0"/>
                </a:rPr>
                <a:t>Ящур коров</a:t>
              </a:r>
            </a:p>
          </p:txBody>
        </p:sp>
      </p:grpSp>
      <p:grpSp>
        <p:nvGrpSpPr>
          <p:cNvPr id="7" name="Группа 8"/>
          <p:cNvGrpSpPr>
            <a:grpSpLocks/>
          </p:cNvGrpSpPr>
          <p:nvPr/>
        </p:nvGrpSpPr>
        <p:grpSpPr bwMode="auto">
          <a:xfrm>
            <a:off x="285750" y="857250"/>
            <a:ext cx="4071938" cy="5302250"/>
            <a:chOff x="-714412" y="357166"/>
            <a:chExt cx="4071966" cy="5301943"/>
          </a:xfrm>
        </p:grpSpPr>
        <p:pic>
          <p:nvPicPr>
            <p:cNvPr id="27658" name="Picture 2" descr="http://www.xn--1-btbmlni5exc.xn--p1ai/_bl/0/03220054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714412" y="357166"/>
              <a:ext cx="3643338" cy="4857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-714412" y="4643168"/>
              <a:ext cx="4071966" cy="10159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Вирусная болезнь плотоядных животных (болезнь </a:t>
              </a:r>
              <a:r>
                <a:rPr lang="ru-RU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Карре</a:t>
              </a:r>
              <a:r>
                <a:rPr lang="ru-RU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9" name="Группа 11"/>
          <p:cNvGrpSpPr>
            <a:grpSpLocks/>
          </p:cNvGrpSpPr>
          <p:nvPr/>
        </p:nvGrpSpPr>
        <p:grpSpPr bwMode="auto">
          <a:xfrm>
            <a:off x="1403648" y="1412776"/>
            <a:ext cx="5662612" cy="4962525"/>
            <a:chOff x="1785918" y="1214422"/>
            <a:chExt cx="5662766" cy="4962259"/>
          </a:xfrm>
        </p:grpSpPr>
        <p:pic>
          <p:nvPicPr>
            <p:cNvPr id="27654" name="Picture 4" descr="http://ab-vet.ru/media/img/chum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918" y="1214422"/>
              <a:ext cx="5662766" cy="464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785918" y="5715016"/>
              <a:ext cx="5643602" cy="46166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Чума  плотоядных животных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0"/>
            <a:ext cx="9286875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461</Words>
  <Application>Microsoft Office PowerPoint</Application>
  <PresentationFormat>Экран (4:3)</PresentationFormat>
  <Paragraphs>95</Paragraphs>
  <Slides>17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Многообразие вирусов</vt:lpstr>
      <vt:lpstr>Слайд 11</vt:lpstr>
      <vt:lpstr>Слайд 12</vt:lpstr>
      <vt:lpstr>Слайд 13</vt:lpstr>
      <vt:lpstr>Слайд 14</vt:lpstr>
      <vt:lpstr>Слайд 15</vt:lpstr>
      <vt:lpstr>Слайд 16</vt:lpstr>
      <vt:lpstr>Задания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Михаил</cp:lastModifiedBy>
  <cp:revision>24</cp:revision>
  <dcterms:created xsi:type="dcterms:W3CDTF">2012-12-15T17:34:02Z</dcterms:created>
  <dcterms:modified xsi:type="dcterms:W3CDTF">2023-02-05T12:12:21Z</dcterms:modified>
</cp:coreProperties>
</file>